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x="9144000" cy="6858000"/>
  <p:notesSz cx="6858000" cy="9144000"/>
  <p:defaultTextStyle>
    <a:lvl1pPr>
      <a:defRPr>
        <a:solidFill>
          <a:srgbClr val="800000"/>
        </a:solidFill>
        <a:latin typeface="Tahoma"/>
        <a:ea typeface="Tahoma"/>
        <a:cs typeface="Tahoma"/>
        <a:sym typeface="Tahoma"/>
      </a:defRPr>
    </a:lvl1pPr>
    <a:lvl2pPr indent="457200">
      <a:defRPr>
        <a:solidFill>
          <a:srgbClr val="800000"/>
        </a:solidFill>
        <a:latin typeface="Tahoma"/>
        <a:ea typeface="Tahoma"/>
        <a:cs typeface="Tahoma"/>
        <a:sym typeface="Tahoma"/>
      </a:defRPr>
    </a:lvl2pPr>
    <a:lvl3pPr indent="914400">
      <a:defRPr>
        <a:solidFill>
          <a:srgbClr val="800000"/>
        </a:solidFill>
        <a:latin typeface="Tahoma"/>
        <a:ea typeface="Tahoma"/>
        <a:cs typeface="Tahoma"/>
        <a:sym typeface="Tahoma"/>
      </a:defRPr>
    </a:lvl3pPr>
    <a:lvl4pPr indent="1371600">
      <a:defRPr>
        <a:solidFill>
          <a:srgbClr val="800000"/>
        </a:solidFill>
        <a:latin typeface="Tahoma"/>
        <a:ea typeface="Tahoma"/>
        <a:cs typeface="Tahoma"/>
        <a:sym typeface="Tahoma"/>
      </a:defRPr>
    </a:lvl4pPr>
    <a:lvl5pPr indent="1828800">
      <a:defRPr>
        <a:solidFill>
          <a:srgbClr val="800000"/>
        </a:solidFill>
        <a:latin typeface="Tahoma"/>
        <a:ea typeface="Tahoma"/>
        <a:cs typeface="Tahoma"/>
        <a:sym typeface="Tahoma"/>
      </a:defRPr>
    </a:lvl5pPr>
    <a:lvl6pPr>
      <a:defRPr>
        <a:solidFill>
          <a:srgbClr val="800000"/>
        </a:solidFill>
        <a:latin typeface="Tahoma"/>
        <a:ea typeface="Tahoma"/>
        <a:cs typeface="Tahoma"/>
        <a:sym typeface="Tahoma"/>
      </a:defRPr>
    </a:lvl6pPr>
    <a:lvl7pPr>
      <a:defRPr>
        <a:solidFill>
          <a:srgbClr val="800000"/>
        </a:solidFill>
        <a:latin typeface="Tahoma"/>
        <a:ea typeface="Tahoma"/>
        <a:cs typeface="Tahoma"/>
        <a:sym typeface="Tahoma"/>
      </a:defRPr>
    </a:lvl7pPr>
    <a:lvl8pPr>
      <a:defRPr>
        <a:solidFill>
          <a:srgbClr val="800000"/>
        </a:solidFill>
        <a:latin typeface="Tahoma"/>
        <a:ea typeface="Tahoma"/>
        <a:cs typeface="Tahoma"/>
        <a:sym typeface="Tahoma"/>
      </a:defRPr>
    </a:lvl8pPr>
    <a:lvl9pPr>
      <a:defRPr>
        <a:solidFill>
          <a:srgbClr val="800000"/>
        </a:solidFill>
        <a:latin typeface="Tahoma"/>
        <a:ea typeface="Tahoma"/>
        <a:cs typeface="Tahoma"/>
        <a:sym typeface="Tahom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Tahoma Negreta"/>
          <a:ea typeface="Tahoma Negreta"/>
          <a:cs typeface="Tahoma Negreta"/>
        </a:font>
        <a:srgbClr val="8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CCCA"/>
          </a:solidFill>
        </a:fill>
      </a:tcStyle>
    </a:wholeTbl>
    <a:band2H>
      <a:tcTxStyle b="def" i="def"/>
      <a:tcStyle>
        <a:tcBdr/>
        <a:fill>
          <a:solidFill>
            <a:srgbClr val="FFE7E6"/>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3300"/>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3300"/>
          </a:solid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3300"/>
          </a:solidFill>
        </a:fill>
      </a:tcStyle>
    </a:firstRow>
  </a:tblStyle>
  <a:tblStyle styleId="{C7B018BB-80A7-4F77-B60F-C8B233D01FF8}" styleName="">
    <a:tblBg/>
    <a:wholeTbl>
      <a:tcTxStyle b="on" i="on">
        <a:font>
          <a:latin typeface="Tahoma Negreta"/>
          <a:ea typeface="Tahoma Negreta"/>
          <a:cs typeface="Tahoma Negreta"/>
        </a:font>
        <a:srgbClr val="8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8E2E2"/>
          </a:solidFill>
        </a:fill>
      </a:tcStyle>
    </a:wholeTbl>
    <a:band2H>
      <a:tcTxStyle b="def" i="def"/>
      <a:tcStyle>
        <a:tcBdr/>
        <a:fill>
          <a:solidFill>
            <a:srgbClr val="F4F1F1"/>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FAAAA"/>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FAAAA"/>
          </a:solid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FAAAA"/>
          </a:solidFill>
        </a:fill>
      </a:tcStyle>
    </a:firstRow>
  </a:tblStyle>
  <a:tblStyle styleId="{EEE7283C-3CF3-47DC-8721-378D4A62B228}" styleName="">
    <a:tblBg/>
    <a:wholeTbl>
      <a:tcTxStyle b="on" i="on">
        <a:font>
          <a:latin typeface="Tahoma Negreta"/>
          <a:ea typeface="Tahoma Negreta"/>
          <a:cs typeface="Tahoma Negreta"/>
        </a:font>
        <a:srgbClr val="8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CF821DB8-F4EB-4A41-A1BA-3FCAFE7338EE}" styleName="">
    <a:tblBg/>
    <a:wholeTbl>
      <a:tcTxStyle b="on" i="on">
        <a:font>
          <a:latin typeface="Tahoma Negreta"/>
          <a:ea typeface="Tahoma Negreta"/>
          <a:cs typeface="Tahoma Negreta"/>
        </a:font>
        <a:srgbClr val="8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CE6E6"/>
          </a:solidFill>
        </a:fill>
      </a:tcStyle>
    </a:wholeTbl>
    <a:band2H>
      <a:tcTxStyle b="def" i="def"/>
      <a:tcStyle>
        <a:tcBdr/>
        <a:fill>
          <a:solidFill>
            <a:srgbClr val="FFFFFF"/>
          </a:solidFill>
        </a:fill>
      </a:tcStyle>
    </a:band2H>
    <a:firstCol>
      <a:tcTxStyle b="on" i="on">
        <a:font>
          <a:latin typeface="Tahoma Negreta"/>
          <a:ea typeface="Tahoma Negreta"/>
          <a:cs typeface="Tahoma Negret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3300"/>
          </a:solidFill>
        </a:fill>
      </a:tcStyle>
    </a:firstCol>
    <a:lastRow>
      <a:tcTxStyle b="on" i="on">
        <a:font>
          <a:latin typeface="Tahoma Negreta"/>
          <a:ea typeface="Tahoma Negreta"/>
          <a:cs typeface="Tahoma Negreta"/>
        </a:font>
        <a:srgbClr val="800000"/>
      </a:tcTxStyle>
      <a:tcStyle>
        <a:tcBdr>
          <a:left>
            <a:ln w="12700" cap="flat">
              <a:noFill/>
              <a:miter lim="400000"/>
            </a:ln>
          </a:left>
          <a:right>
            <a:ln w="12700" cap="flat">
              <a:noFill/>
              <a:miter lim="400000"/>
            </a:ln>
          </a:right>
          <a:top>
            <a:ln w="50800" cap="flat">
              <a:solidFill>
                <a:srgbClr val="800000"/>
              </a:solidFill>
              <a:prstDash val="solid"/>
              <a:bevel/>
            </a:ln>
          </a:top>
          <a:bottom>
            <a:ln w="25400" cap="flat">
              <a:solidFill>
                <a:srgbClr val="8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ahoma Negreta"/>
          <a:ea typeface="Tahoma Negreta"/>
          <a:cs typeface="Tahoma Negreta"/>
        </a:font>
        <a:srgbClr val="FFFFFF"/>
      </a:tcTxStyle>
      <a:tcStyle>
        <a:tcBdr>
          <a:left>
            <a:ln w="12700" cap="flat">
              <a:noFill/>
              <a:miter lim="400000"/>
            </a:ln>
          </a:left>
          <a:right>
            <a:ln w="12700" cap="flat">
              <a:noFill/>
              <a:miter lim="400000"/>
            </a:ln>
          </a:right>
          <a:top>
            <a:ln w="25400" cap="flat">
              <a:solidFill>
                <a:srgbClr val="800000"/>
              </a:solidFill>
              <a:prstDash val="solid"/>
              <a:bevel/>
            </a:ln>
          </a:top>
          <a:bottom>
            <a:ln w="25400" cap="flat">
              <a:solidFill>
                <a:srgbClr val="800000"/>
              </a:solidFill>
              <a:prstDash val="solid"/>
              <a:bevel/>
            </a:ln>
          </a:bottom>
          <a:insideH>
            <a:ln w="12700" cap="flat">
              <a:noFill/>
              <a:miter lim="400000"/>
            </a:ln>
          </a:insideH>
          <a:insideV>
            <a:ln w="12700" cap="flat">
              <a:noFill/>
              <a:miter lim="400000"/>
            </a:ln>
          </a:insideV>
        </a:tcBdr>
        <a:fill>
          <a:solidFill>
            <a:srgbClr val="FF3300"/>
          </a:solidFill>
        </a:fill>
      </a:tcStyle>
    </a:firstRow>
  </a:tblStyle>
  <a:tblStyle styleId="{33BA23B1-9221-436E-865A-0063620EA4FD}" styleName="">
    <a:tblBg/>
    <a:wholeTbl>
      <a:tcTxStyle b="on" i="on">
        <a:font>
          <a:latin typeface="Tahoma Negreta"/>
          <a:ea typeface="Tahoma Negreta"/>
          <a:cs typeface="Tahoma Negreta"/>
        </a:font>
        <a:srgbClr val="8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7CACA"/>
          </a:solidFill>
        </a:fill>
      </a:tcStyle>
    </a:wholeTbl>
    <a:band2H>
      <a:tcTxStyle b="def" i="def"/>
      <a:tcStyle>
        <a:tcBdr/>
        <a:fill>
          <a:solidFill>
            <a:srgbClr val="ECE6E6"/>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00000"/>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00000"/>
          </a:solid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00000"/>
          </a:solidFill>
        </a:fill>
      </a:tcStyle>
    </a:firstRow>
  </a:tblStyle>
  <a:tblStyle styleId="{2708684C-4D16-4618-839F-0558EEFCDFE6}" styleName="">
    <a:tblBg/>
    <a:wholeTb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wholeTbl>
    <a:band2H>
      <a:tcTxStyle b="def" i="def"/>
      <a:tcStyle>
        <a:tcBdr/>
        <a:fill>
          <a:solidFill>
            <a:srgbClr val="FFFFFF"/>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508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254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31"/>
          <p:cNvSpPr/>
          <p:nvPr>
            <p:ph type="sldImg"/>
          </p:nvPr>
        </p:nvSpPr>
        <p:spPr>
          <a:xfrm>
            <a:off x="1143000" y="685800"/>
            <a:ext cx="4572000" cy="3429000"/>
          </a:xfrm>
          <a:prstGeom prst="rect">
            <a:avLst/>
          </a:prstGeom>
        </p:spPr>
        <p:txBody>
          <a:bodyPr/>
          <a:lstStyle/>
          <a:p>
            <a:pPr lvl="0"/>
          </a:p>
        </p:txBody>
      </p:sp>
      <p:sp>
        <p:nvSpPr>
          <p:cNvPr id="32" name="Shape 32"/>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6" name="Shape 2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Default 0">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8" name="Shape 2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30" name="Shape 3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00000"/>
        </a:solidFill>
      </p:bgPr>
    </p:bg>
    <p:spTree>
      <p:nvGrpSpPr>
        <p:cNvPr id="1" name=""/>
        <p:cNvGrpSpPr/>
        <p:nvPr/>
      </p:nvGrpSpPr>
      <p:grpSpPr>
        <a:xfrm>
          <a:off x="0" y="0"/>
          <a:ext cx="0" cy="0"/>
          <a:chOff x="0" y="0"/>
          <a:chExt cx="0" cy="0"/>
        </a:xfrm>
      </p:grpSpPr>
      <p:grpSp>
        <p:nvGrpSpPr>
          <p:cNvPr id="23" name="Group 23"/>
          <p:cNvGrpSpPr/>
          <p:nvPr/>
        </p:nvGrpSpPr>
        <p:grpSpPr>
          <a:xfrm>
            <a:off x="0" y="0"/>
            <a:ext cx="9159875" cy="6858000"/>
            <a:chOff x="0" y="0"/>
            <a:chExt cx="9159875" cy="6858000"/>
          </a:xfrm>
        </p:grpSpPr>
        <p:sp>
          <p:nvSpPr>
            <p:cNvPr id="2" name="Shape 2"/>
            <p:cNvSpPr/>
            <p:nvPr/>
          </p:nvSpPr>
          <p:spPr>
            <a:xfrm>
              <a:off x="8305800" y="1587"/>
              <a:ext cx="838200" cy="6856413"/>
            </a:xfrm>
            <a:prstGeom prst="rect">
              <a:avLst/>
            </a:prstGeom>
            <a:gradFill flip="none" rotWithShape="1">
              <a:gsLst>
                <a:gs pos="0">
                  <a:srgbClr val="0F0F0F"/>
                </a:gs>
                <a:gs pos="100000">
                  <a:srgbClr val="000000"/>
                </a:gs>
              </a:gsLst>
              <a:lin ang="10800000" scaled="0"/>
            </a:gra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 name="Shape 3"/>
            <p:cNvSpPr/>
            <p:nvPr/>
          </p:nvSpPr>
          <p:spPr>
            <a:xfrm>
              <a:off x="1676400" y="0"/>
              <a:ext cx="304800" cy="6858000"/>
            </a:xfrm>
            <a:prstGeom prst="rect">
              <a:avLst/>
            </a:prstGeom>
            <a:gradFill flip="none" rotWithShape="1">
              <a:gsLst>
                <a:gs pos="0">
                  <a:srgbClr val="602000"/>
                </a:gs>
                <a:gs pos="100000">
                  <a:srgbClr val="800000"/>
                </a:gs>
              </a:gsLst>
              <a:lin ang="10800000" scaled="0"/>
            </a:gra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 name="Shape 4"/>
            <p:cNvSpPr/>
            <p:nvPr/>
          </p:nvSpPr>
          <p:spPr>
            <a:xfrm>
              <a:off x="2743200" y="0"/>
              <a:ext cx="685800" cy="6858000"/>
            </a:xfrm>
            <a:prstGeom prst="rect">
              <a:avLst/>
            </a:prstGeom>
            <a:gradFill flip="none" rotWithShape="1">
              <a:gsLst>
                <a:gs pos="0">
                  <a:srgbClr val="602000"/>
                </a:gs>
                <a:gs pos="100000">
                  <a:srgbClr val="800000"/>
                </a:gs>
              </a:gsLst>
              <a:lin ang="10800000" scaled="0"/>
            </a:gra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 name="Shape 5"/>
            <p:cNvSpPr/>
            <p:nvPr/>
          </p:nvSpPr>
          <p:spPr>
            <a:xfrm>
              <a:off x="3581400" y="0"/>
              <a:ext cx="381000" cy="6858000"/>
            </a:xfrm>
            <a:prstGeom prst="rect">
              <a:avLst/>
            </a:prstGeom>
            <a:solidFill>
              <a:srgbClr val="800000"/>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 name="Shape 6"/>
            <p:cNvSpPr/>
            <p:nvPr/>
          </p:nvSpPr>
          <p:spPr>
            <a:xfrm>
              <a:off x="2133600" y="0"/>
              <a:ext cx="609600" cy="6858000"/>
            </a:xfrm>
            <a:prstGeom prst="rect">
              <a:avLst/>
            </a:prstGeom>
            <a:gradFill flip="none" rotWithShape="1">
              <a:gsLst>
                <a:gs pos="0">
                  <a:srgbClr val="800000"/>
                </a:gs>
                <a:gs pos="100000">
                  <a:srgbClr val="602000"/>
                </a:gs>
              </a:gsLst>
              <a:lin ang="10800000" scaled="0"/>
            </a:gra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 name="Shape 7"/>
            <p:cNvSpPr/>
            <p:nvPr/>
          </p:nvSpPr>
          <p:spPr>
            <a:xfrm>
              <a:off x="762000" y="0"/>
              <a:ext cx="914400" cy="6858000"/>
            </a:xfrm>
            <a:prstGeom prst="rect">
              <a:avLst/>
            </a:prstGeom>
            <a:gradFill flip="none" rotWithShape="1">
              <a:gsLst>
                <a:gs pos="0">
                  <a:srgbClr val="800000"/>
                </a:gs>
                <a:gs pos="100000">
                  <a:srgbClr val="602000"/>
                </a:gs>
              </a:gsLst>
              <a:lin ang="10800000" scaled="0"/>
            </a:gra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 name="Shape 8"/>
            <p:cNvSpPr/>
            <p:nvPr/>
          </p:nvSpPr>
          <p:spPr>
            <a:xfrm>
              <a:off x="457200" y="0"/>
              <a:ext cx="304800" cy="6858000"/>
            </a:xfrm>
            <a:prstGeom prst="rect">
              <a:avLst/>
            </a:prstGeom>
            <a:gradFill flip="none" rotWithShape="1">
              <a:gsLst>
                <a:gs pos="0">
                  <a:srgbClr val="000000"/>
                </a:gs>
                <a:gs pos="100000">
                  <a:srgbClr val="602000"/>
                </a:gs>
              </a:gsLst>
              <a:lin ang="10800000" scaled="0"/>
            </a:gra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 name="Shape 9"/>
            <p:cNvSpPr/>
            <p:nvPr/>
          </p:nvSpPr>
          <p:spPr>
            <a:xfrm>
              <a:off x="0" y="0"/>
              <a:ext cx="457200" cy="6858000"/>
            </a:xfrm>
            <a:prstGeom prst="rect">
              <a:avLst/>
            </a:prstGeom>
            <a:gradFill flip="none" rotWithShape="1">
              <a:gsLst>
                <a:gs pos="0">
                  <a:srgbClr val="602000"/>
                </a:gs>
                <a:gs pos="100000">
                  <a:srgbClr val="4C1900"/>
                </a:gs>
              </a:gsLst>
              <a:lin ang="10800000" scaled="0"/>
            </a:gra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 name="Shape 10"/>
            <p:cNvSpPr/>
            <p:nvPr/>
          </p:nvSpPr>
          <p:spPr>
            <a:xfrm>
              <a:off x="3429000" y="0"/>
              <a:ext cx="381000" cy="6858000"/>
            </a:xfrm>
            <a:prstGeom prst="rect">
              <a:avLst/>
            </a:prstGeom>
            <a:gradFill flip="none" rotWithShape="1">
              <a:gsLst>
                <a:gs pos="0">
                  <a:srgbClr val="800000"/>
                </a:gs>
                <a:gs pos="100000">
                  <a:srgbClr val="602000"/>
                </a:gs>
              </a:gsLst>
              <a:lin ang="10800000" scaled="0"/>
            </a:gra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 name="Shape 11"/>
            <p:cNvSpPr/>
            <p:nvPr/>
          </p:nvSpPr>
          <p:spPr>
            <a:xfrm>
              <a:off x="4419600" y="0"/>
              <a:ext cx="838200" cy="6858000"/>
            </a:xfrm>
            <a:prstGeom prst="rect">
              <a:avLst/>
            </a:prstGeom>
            <a:gradFill flip="none" rotWithShape="1">
              <a:gsLst>
                <a:gs pos="0">
                  <a:srgbClr val="602000"/>
                </a:gs>
                <a:gs pos="100000">
                  <a:srgbClr val="800000"/>
                </a:gs>
              </a:gsLst>
              <a:lin ang="10800000" scaled="0"/>
            </a:gra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 name="Shape 12"/>
            <p:cNvSpPr/>
            <p:nvPr/>
          </p:nvSpPr>
          <p:spPr>
            <a:xfrm>
              <a:off x="1981200" y="0"/>
              <a:ext cx="228600" cy="6858000"/>
            </a:xfrm>
            <a:prstGeom prst="rect">
              <a:avLst/>
            </a:prstGeom>
            <a:solidFill>
              <a:srgbClr val="602000"/>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 name="Shape 13"/>
            <p:cNvSpPr/>
            <p:nvPr/>
          </p:nvSpPr>
          <p:spPr>
            <a:xfrm>
              <a:off x="5238750" y="0"/>
              <a:ext cx="400050" cy="6858000"/>
            </a:xfrm>
            <a:prstGeom prst="rect">
              <a:avLst/>
            </a:prstGeom>
            <a:solidFill>
              <a:srgbClr val="602000"/>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4" name="Shape 14"/>
            <p:cNvSpPr/>
            <p:nvPr/>
          </p:nvSpPr>
          <p:spPr>
            <a:xfrm>
              <a:off x="7391400" y="0"/>
              <a:ext cx="228600" cy="6858000"/>
            </a:xfrm>
            <a:prstGeom prst="rect">
              <a:avLst/>
            </a:prstGeom>
            <a:gradFill flip="none" rotWithShape="1">
              <a:gsLst>
                <a:gs pos="0">
                  <a:srgbClr val="000000"/>
                </a:gs>
                <a:gs pos="100000">
                  <a:srgbClr val="602000"/>
                </a:gs>
              </a:gsLst>
              <a:lin ang="10800000" scaled="0"/>
            </a:gra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5" name="Shape 15"/>
            <p:cNvSpPr/>
            <p:nvPr/>
          </p:nvSpPr>
          <p:spPr>
            <a:xfrm>
              <a:off x="7315200" y="0"/>
              <a:ext cx="1066800" cy="6858000"/>
            </a:xfrm>
            <a:prstGeom prst="rect">
              <a:avLst/>
            </a:prstGeom>
            <a:gradFill flip="none" rotWithShape="1">
              <a:gsLst>
                <a:gs pos="0">
                  <a:srgbClr val="000000"/>
                </a:gs>
                <a:gs pos="100000">
                  <a:srgbClr val="602000"/>
                </a:gs>
              </a:gsLst>
              <a:lin ang="10800000" scaled="0"/>
            </a:gra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6" name="Shape 16"/>
            <p:cNvSpPr/>
            <p:nvPr/>
          </p:nvSpPr>
          <p:spPr>
            <a:xfrm>
              <a:off x="5562600" y="0"/>
              <a:ext cx="990600" cy="6858000"/>
            </a:xfrm>
            <a:prstGeom prst="rect">
              <a:avLst/>
            </a:prstGeom>
            <a:gradFill flip="none" rotWithShape="1">
              <a:gsLst>
                <a:gs pos="0">
                  <a:srgbClr val="000000"/>
                </a:gs>
                <a:gs pos="100000">
                  <a:srgbClr val="602000"/>
                </a:gs>
              </a:gsLst>
              <a:lin ang="10800000" scaled="0"/>
            </a:gra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7" name="Shape 17"/>
            <p:cNvSpPr/>
            <p:nvPr/>
          </p:nvSpPr>
          <p:spPr>
            <a:xfrm>
              <a:off x="6096000" y="0"/>
              <a:ext cx="838200" cy="6858000"/>
            </a:xfrm>
            <a:prstGeom prst="rect">
              <a:avLst/>
            </a:prstGeom>
            <a:gradFill flip="none" rotWithShape="1">
              <a:gsLst>
                <a:gs pos="0">
                  <a:srgbClr val="602000"/>
                </a:gs>
                <a:gs pos="100000">
                  <a:srgbClr val="800000"/>
                </a:gs>
              </a:gsLst>
              <a:lin ang="10800000" scaled="0"/>
            </a:gra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8" name="Shape 18"/>
            <p:cNvSpPr/>
            <p:nvPr/>
          </p:nvSpPr>
          <p:spPr>
            <a:xfrm>
              <a:off x="6934200" y="0"/>
              <a:ext cx="381000" cy="6858000"/>
            </a:xfrm>
            <a:prstGeom prst="rect">
              <a:avLst/>
            </a:prstGeom>
            <a:gradFill flip="none" rotWithShape="1">
              <a:gsLst>
                <a:gs pos="0">
                  <a:srgbClr val="000000"/>
                </a:gs>
                <a:gs pos="100000">
                  <a:srgbClr val="602000"/>
                </a:gs>
              </a:gsLst>
              <a:lin ang="10800000" scaled="0"/>
            </a:gra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9" name="Shape 19"/>
            <p:cNvSpPr/>
            <p:nvPr/>
          </p:nvSpPr>
          <p:spPr>
            <a:xfrm>
              <a:off x="4254500" y="0"/>
              <a:ext cx="241300" cy="6858000"/>
            </a:xfrm>
            <a:prstGeom prst="rect">
              <a:avLst/>
            </a:prstGeom>
            <a:gradFill flip="none" rotWithShape="1">
              <a:gsLst>
                <a:gs pos="0">
                  <a:srgbClr val="800000"/>
                </a:gs>
                <a:gs pos="100000">
                  <a:srgbClr val="602000"/>
                </a:gs>
              </a:gsLst>
              <a:lin ang="10800000" scaled="0"/>
            </a:gra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0" name="Shape 20"/>
            <p:cNvSpPr/>
            <p:nvPr/>
          </p:nvSpPr>
          <p:spPr>
            <a:xfrm>
              <a:off x="3756025" y="0"/>
              <a:ext cx="533400" cy="6858000"/>
            </a:xfrm>
            <a:prstGeom prst="rect">
              <a:avLst/>
            </a:prstGeom>
            <a:gradFill flip="none" rotWithShape="1">
              <a:gsLst>
                <a:gs pos="0">
                  <a:srgbClr val="602000"/>
                </a:gs>
                <a:gs pos="100000">
                  <a:srgbClr val="800000"/>
                </a:gs>
              </a:gsLst>
              <a:lin ang="10800000" scaled="0"/>
            </a:gra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1" name="Shape 21"/>
            <p:cNvSpPr/>
            <p:nvPr/>
          </p:nvSpPr>
          <p:spPr>
            <a:xfrm>
              <a:off x="1587" y="6151562"/>
              <a:ext cx="9144001" cy="7064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3689"/>
                  </a:lnTo>
                  <a:lnTo>
                    <a:pt x="21375" y="4174"/>
                  </a:lnTo>
                  <a:lnTo>
                    <a:pt x="21172" y="4417"/>
                  </a:lnTo>
                  <a:lnTo>
                    <a:pt x="20790" y="4417"/>
                  </a:lnTo>
                  <a:lnTo>
                    <a:pt x="20655" y="4174"/>
                  </a:lnTo>
                  <a:lnTo>
                    <a:pt x="20588" y="4174"/>
                  </a:lnTo>
                  <a:lnTo>
                    <a:pt x="20498" y="3689"/>
                  </a:lnTo>
                  <a:lnTo>
                    <a:pt x="20452" y="3689"/>
                  </a:lnTo>
                  <a:lnTo>
                    <a:pt x="20452" y="3398"/>
                  </a:lnTo>
                  <a:lnTo>
                    <a:pt x="20430" y="3398"/>
                  </a:lnTo>
                  <a:lnTo>
                    <a:pt x="20430" y="2670"/>
                  </a:lnTo>
                  <a:lnTo>
                    <a:pt x="20408" y="2427"/>
                  </a:lnTo>
                  <a:lnTo>
                    <a:pt x="20408" y="2136"/>
                  </a:lnTo>
                  <a:lnTo>
                    <a:pt x="20385" y="1893"/>
                  </a:lnTo>
                  <a:lnTo>
                    <a:pt x="20340" y="1650"/>
                  </a:lnTo>
                  <a:lnTo>
                    <a:pt x="20318" y="1408"/>
                  </a:lnTo>
                  <a:lnTo>
                    <a:pt x="20302" y="874"/>
                  </a:lnTo>
                  <a:lnTo>
                    <a:pt x="20254" y="777"/>
                  </a:lnTo>
                  <a:lnTo>
                    <a:pt x="20198" y="485"/>
                  </a:lnTo>
                  <a:lnTo>
                    <a:pt x="20130" y="340"/>
                  </a:lnTo>
                  <a:lnTo>
                    <a:pt x="19995" y="340"/>
                  </a:lnTo>
                  <a:lnTo>
                    <a:pt x="19672" y="485"/>
                  </a:lnTo>
                  <a:lnTo>
                    <a:pt x="19290" y="340"/>
                  </a:lnTo>
                  <a:lnTo>
                    <a:pt x="19088" y="777"/>
                  </a:lnTo>
                  <a:lnTo>
                    <a:pt x="18941" y="1068"/>
                  </a:lnTo>
                  <a:lnTo>
                    <a:pt x="18885" y="1456"/>
                  </a:lnTo>
                  <a:lnTo>
                    <a:pt x="18832" y="1893"/>
                  </a:lnTo>
                  <a:lnTo>
                    <a:pt x="18788" y="2136"/>
                  </a:lnTo>
                  <a:lnTo>
                    <a:pt x="18698" y="2670"/>
                  </a:lnTo>
                  <a:lnTo>
                    <a:pt x="18562" y="3398"/>
                  </a:lnTo>
                  <a:lnTo>
                    <a:pt x="18450" y="4174"/>
                  </a:lnTo>
                  <a:lnTo>
                    <a:pt x="18315" y="4660"/>
                  </a:lnTo>
                  <a:lnTo>
                    <a:pt x="18202" y="4951"/>
                  </a:lnTo>
                  <a:lnTo>
                    <a:pt x="17978" y="5436"/>
                  </a:lnTo>
                  <a:lnTo>
                    <a:pt x="17775" y="5436"/>
                  </a:lnTo>
                  <a:lnTo>
                    <a:pt x="17685" y="5194"/>
                  </a:lnTo>
                  <a:lnTo>
                    <a:pt x="17618" y="4951"/>
                  </a:lnTo>
                  <a:lnTo>
                    <a:pt x="17528" y="4660"/>
                  </a:lnTo>
                  <a:lnTo>
                    <a:pt x="17482" y="4417"/>
                  </a:lnTo>
                  <a:lnTo>
                    <a:pt x="17415" y="4174"/>
                  </a:lnTo>
                  <a:lnTo>
                    <a:pt x="17366" y="3204"/>
                  </a:lnTo>
                  <a:lnTo>
                    <a:pt x="17314" y="2039"/>
                  </a:lnTo>
                  <a:lnTo>
                    <a:pt x="17242" y="1213"/>
                  </a:lnTo>
                  <a:lnTo>
                    <a:pt x="17190" y="631"/>
                  </a:lnTo>
                  <a:lnTo>
                    <a:pt x="17119" y="194"/>
                  </a:lnTo>
                  <a:lnTo>
                    <a:pt x="17006" y="146"/>
                  </a:lnTo>
                  <a:lnTo>
                    <a:pt x="16928" y="437"/>
                  </a:lnTo>
                  <a:lnTo>
                    <a:pt x="16852" y="874"/>
                  </a:lnTo>
                  <a:lnTo>
                    <a:pt x="16766" y="1116"/>
                  </a:lnTo>
                  <a:lnTo>
                    <a:pt x="16650" y="1408"/>
                  </a:lnTo>
                  <a:lnTo>
                    <a:pt x="16538" y="1893"/>
                  </a:lnTo>
                  <a:lnTo>
                    <a:pt x="16402" y="2427"/>
                  </a:lnTo>
                  <a:lnTo>
                    <a:pt x="16245" y="2912"/>
                  </a:lnTo>
                  <a:lnTo>
                    <a:pt x="16065" y="3689"/>
                  </a:lnTo>
                  <a:lnTo>
                    <a:pt x="15885" y="3932"/>
                  </a:lnTo>
                  <a:lnTo>
                    <a:pt x="15686" y="4417"/>
                  </a:lnTo>
                  <a:lnTo>
                    <a:pt x="15480" y="4660"/>
                  </a:lnTo>
                  <a:lnTo>
                    <a:pt x="15278" y="4951"/>
                  </a:lnTo>
                  <a:lnTo>
                    <a:pt x="14288" y="4951"/>
                  </a:lnTo>
                  <a:lnTo>
                    <a:pt x="14108" y="4660"/>
                  </a:lnTo>
                  <a:lnTo>
                    <a:pt x="13972" y="4417"/>
                  </a:lnTo>
                  <a:lnTo>
                    <a:pt x="13815" y="3932"/>
                  </a:lnTo>
                  <a:lnTo>
                    <a:pt x="13702" y="3689"/>
                  </a:lnTo>
                  <a:lnTo>
                    <a:pt x="13658" y="3398"/>
                  </a:lnTo>
                  <a:lnTo>
                    <a:pt x="13612" y="3155"/>
                  </a:lnTo>
                  <a:lnTo>
                    <a:pt x="13545" y="2912"/>
                  </a:lnTo>
                  <a:lnTo>
                    <a:pt x="13478" y="2427"/>
                  </a:lnTo>
                  <a:lnTo>
                    <a:pt x="13410" y="2427"/>
                  </a:lnTo>
                  <a:lnTo>
                    <a:pt x="13342" y="2136"/>
                  </a:lnTo>
                  <a:lnTo>
                    <a:pt x="13230" y="2136"/>
                  </a:lnTo>
                  <a:lnTo>
                    <a:pt x="13185" y="2427"/>
                  </a:lnTo>
                  <a:lnTo>
                    <a:pt x="13140" y="2427"/>
                  </a:lnTo>
                  <a:lnTo>
                    <a:pt x="13095" y="2670"/>
                  </a:lnTo>
                  <a:lnTo>
                    <a:pt x="13050" y="2670"/>
                  </a:lnTo>
                  <a:lnTo>
                    <a:pt x="13005" y="3155"/>
                  </a:lnTo>
                  <a:lnTo>
                    <a:pt x="12960" y="3398"/>
                  </a:lnTo>
                  <a:lnTo>
                    <a:pt x="12938" y="3398"/>
                  </a:lnTo>
                  <a:lnTo>
                    <a:pt x="12825" y="3689"/>
                  </a:lnTo>
                  <a:lnTo>
                    <a:pt x="12488" y="3932"/>
                  </a:lnTo>
                  <a:lnTo>
                    <a:pt x="12015" y="4417"/>
                  </a:lnTo>
                  <a:lnTo>
                    <a:pt x="11722" y="4951"/>
                  </a:lnTo>
                  <a:lnTo>
                    <a:pt x="11430" y="5436"/>
                  </a:lnTo>
                  <a:lnTo>
                    <a:pt x="11138" y="5970"/>
                  </a:lnTo>
                  <a:lnTo>
                    <a:pt x="10890" y="6213"/>
                  </a:lnTo>
                  <a:lnTo>
                    <a:pt x="10462" y="6213"/>
                  </a:lnTo>
                  <a:lnTo>
                    <a:pt x="10372" y="5970"/>
                  </a:lnTo>
                  <a:lnTo>
                    <a:pt x="10282" y="5679"/>
                  </a:lnTo>
                  <a:lnTo>
                    <a:pt x="10148" y="5194"/>
                  </a:lnTo>
                  <a:lnTo>
                    <a:pt x="10140" y="4029"/>
                  </a:lnTo>
                  <a:lnTo>
                    <a:pt x="10162" y="2718"/>
                  </a:lnTo>
                  <a:lnTo>
                    <a:pt x="10162" y="1747"/>
                  </a:lnTo>
                  <a:lnTo>
                    <a:pt x="10110" y="1213"/>
                  </a:lnTo>
                  <a:lnTo>
                    <a:pt x="10020" y="1747"/>
                  </a:lnTo>
                  <a:lnTo>
                    <a:pt x="9968" y="2427"/>
                  </a:lnTo>
                  <a:lnTo>
                    <a:pt x="9892" y="2912"/>
                  </a:lnTo>
                  <a:lnTo>
                    <a:pt x="9802" y="3689"/>
                  </a:lnTo>
                  <a:lnTo>
                    <a:pt x="9712" y="4077"/>
                  </a:lnTo>
                  <a:lnTo>
                    <a:pt x="9592" y="4611"/>
                  </a:lnTo>
                  <a:lnTo>
                    <a:pt x="9510" y="4757"/>
                  </a:lnTo>
                  <a:lnTo>
                    <a:pt x="9405" y="4951"/>
                  </a:lnTo>
                  <a:lnTo>
                    <a:pt x="9292" y="5097"/>
                  </a:lnTo>
                  <a:lnTo>
                    <a:pt x="9165" y="5291"/>
                  </a:lnTo>
                  <a:lnTo>
                    <a:pt x="9038" y="5339"/>
                  </a:lnTo>
                  <a:lnTo>
                    <a:pt x="8902" y="5194"/>
                  </a:lnTo>
                  <a:lnTo>
                    <a:pt x="8805" y="5000"/>
                  </a:lnTo>
                  <a:lnTo>
                    <a:pt x="8708" y="4417"/>
                  </a:lnTo>
                  <a:lnTo>
                    <a:pt x="8640" y="4174"/>
                  </a:lnTo>
                  <a:lnTo>
                    <a:pt x="8595" y="3932"/>
                  </a:lnTo>
                  <a:lnTo>
                    <a:pt x="8572" y="3689"/>
                  </a:lnTo>
                  <a:lnTo>
                    <a:pt x="8528" y="3398"/>
                  </a:lnTo>
                  <a:lnTo>
                    <a:pt x="8505" y="3155"/>
                  </a:lnTo>
                  <a:lnTo>
                    <a:pt x="8422" y="874"/>
                  </a:lnTo>
                  <a:lnTo>
                    <a:pt x="8340" y="0"/>
                  </a:lnTo>
                  <a:lnTo>
                    <a:pt x="8194" y="146"/>
                  </a:lnTo>
                  <a:lnTo>
                    <a:pt x="8085" y="777"/>
                  </a:lnTo>
                  <a:lnTo>
                    <a:pt x="7972" y="1068"/>
                  </a:lnTo>
                  <a:lnTo>
                    <a:pt x="7804" y="2378"/>
                  </a:lnTo>
                  <a:lnTo>
                    <a:pt x="7680" y="3107"/>
                  </a:lnTo>
                  <a:lnTo>
                    <a:pt x="7568" y="3689"/>
                  </a:lnTo>
                  <a:lnTo>
                    <a:pt x="7448" y="4660"/>
                  </a:lnTo>
                  <a:lnTo>
                    <a:pt x="7110" y="4951"/>
                  </a:lnTo>
                  <a:lnTo>
                    <a:pt x="6165" y="4951"/>
                  </a:lnTo>
                  <a:lnTo>
                    <a:pt x="6008" y="4660"/>
                  </a:lnTo>
                  <a:lnTo>
                    <a:pt x="5850" y="4417"/>
                  </a:lnTo>
                  <a:lnTo>
                    <a:pt x="5715" y="4174"/>
                  </a:lnTo>
                  <a:lnTo>
                    <a:pt x="5648" y="4174"/>
                  </a:lnTo>
                  <a:lnTo>
                    <a:pt x="5558" y="3689"/>
                  </a:lnTo>
                  <a:lnTo>
                    <a:pt x="5535" y="3398"/>
                  </a:lnTo>
                  <a:lnTo>
                    <a:pt x="5468" y="3155"/>
                  </a:lnTo>
                  <a:lnTo>
                    <a:pt x="5400" y="2670"/>
                  </a:lnTo>
                  <a:lnTo>
                    <a:pt x="5355" y="2427"/>
                  </a:lnTo>
                  <a:lnTo>
                    <a:pt x="5288" y="2427"/>
                  </a:lnTo>
                  <a:lnTo>
                    <a:pt x="5242" y="2136"/>
                  </a:lnTo>
                  <a:lnTo>
                    <a:pt x="5040" y="2136"/>
                  </a:lnTo>
                  <a:lnTo>
                    <a:pt x="4995" y="2427"/>
                  </a:lnTo>
                  <a:lnTo>
                    <a:pt x="4905" y="2670"/>
                  </a:lnTo>
                  <a:lnTo>
                    <a:pt x="4725" y="3398"/>
                  </a:lnTo>
                  <a:lnTo>
                    <a:pt x="4568" y="4174"/>
                  </a:lnTo>
                  <a:lnTo>
                    <a:pt x="4410" y="4660"/>
                  </a:lnTo>
                  <a:lnTo>
                    <a:pt x="4275" y="5194"/>
                  </a:lnTo>
                  <a:lnTo>
                    <a:pt x="4118" y="5679"/>
                  </a:lnTo>
                  <a:lnTo>
                    <a:pt x="3982" y="6213"/>
                  </a:lnTo>
                  <a:lnTo>
                    <a:pt x="3825" y="6456"/>
                  </a:lnTo>
                  <a:lnTo>
                    <a:pt x="3555" y="6941"/>
                  </a:lnTo>
                  <a:lnTo>
                    <a:pt x="3308" y="7232"/>
                  </a:lnTo>
                  <a:lnTo>
                    <a:pt x="3082" y="7232"/>
                  </a:lnTo>
                  <a:lnTo>
                    <a:pt x="2858" y="6941"/>
                  </a:lnTo>
                  <a:lnTo>
                    <a:pt x="2655" y="6698"/>
                  </a:lnTo>
                  <a:lnTo>
                    <a:pt x="2452" y="6213"/>
                  </a:lnTo>
                  <a:lnTo>
                    <a:pt x="2295" y="5679"/>
                  </a:lnTo>
                  <a:lnTo>
                    <a:pt x="2138" y="5194"/>
                  </a:lnTo>
                  <a:lnTo>
                    <a:pt x="2002" y="4660"/>
                  </a:lnTo>
                  <a:lnTo>
                    <a:pt x="1890" y="4174"/>
                  </a:lnTo>
                  <a:lnTo>
                    <a:pt x="1800" y="3689"/>
                  </a:lnTo>
                  <a:lnTo>
                    <a:pt x="1732" y="3155"/>
                  </a:lnTo>
                  <a:lnTo>
                    <a:pt x="1665" y="2670"/>
                  </a:lnTo>
                  <a:lnTo>
                    <a:pt x="1598" y="2136"/>
                  </a:lnTo>
                  <a:lnTo>
                    <a:pt x="1530" y="1650"/>
                  </a:lnTo>
                  <a:lnTo>
                    <a:pt x="1440" y="1650"/>
                  </a:lnTo>
                  <a:lnTo>
                    <a:pt x="1395" y="2136"/>
                  </a:lnTo>
                  <a:lnTo>
                    <a:pt x="1350" y="2670"/>
                  </a:lnTo>
                  <a:lnTo>
                    <a:pt x="1282" y="3398"/>
                  </a:lnTo>
                  <a:lnTo>
                    <a:pt x="1260" y="3689"/>
                  </a:lnTo>
                  <a:lnTo>
                    <a:pt x="1215" y="4174"/>
                  </a:lnTo>
                  <a:lnTo>
                    <a:pt x="1080" y="4660"/>
                  </a:lnTo>
                  <a:lnTo>
                    <a:pt x="990" y="4951"/>
                  </a:lnTo>
                  <a:lnTo>
                    <a:pt x="810" y="5436"/>
                  </a:lnTo>
                  <a:lnTo>
                    <a:pt x="720" y="5436"/>
                  </a:lnTo>
                  <a:lnTo>
                    <a:pt x="630" y="5679"/>
                  </a:lnTo>
                  <a:lnTo>
                    <a:pt x="450" y="5679"/>
                  </a:lnTo>
                  <a:lnTo>
                    <a:pt x="338" y="5436"/>
                  </a:lnTo>
                  <a:lnTo>
                    <a:pt x="248" y="5436"/>
                  </a:lnTo>
                  <a:lnTo>
                    <a:pt x="158" y="5194"/>
                  </a:lnTo>
                  <a:lnTo>
                    <a:pt x="90" y="4951"/>
                  </a:lnTo>
                  <a:lnTo>
                    <a:pt x="0" y="4660"/>
                  </a:lnTo>
                  <a:lnTo>
                    <a:pt x="0" y="21600"/>
                  </a:lnTo>
                  <a:lnTo>
                    <a:pt x="21600" y="21600"/>
                  </a:lnTo>
                </a:path>
              </a:pathLst>
            </a:custGeom>
            <a:solidFill>
              <a:srgbClr val="000000">
                <a:alpha val="50195"/>
              </a:srgbClr>
            </a:solidFill>
            <a:ln w="12700" cap="flat">
              <a:noFill/>
              <a:miter lim="400000"/>
            </a:ln>
            <a:effectLst/>
          </p:spPr>
          <p:txBody>
            <a:bodyPr wrap="square" lIns="0" tIns="0" rIns="0" bIns="0" numCol="1" anchor="t">
              <a:noAutofit/>
            </a:bodyPr>
            <a:lstStyle/>
            <a:p>
              <a:pPr lvl="0">
                <a:defRPr>
                  <a:solidFill>
                    <a:srgbClr val="FFFFFF"/>
                  </a:solidFill>
                </a:defRPr>
              </a:pPr>
            </a:p>
          </p:txBody>
        </p:sp>
        <p:sp>
          <p:nvSpPr>
            <p:cNvPr id="22" name="Shape 22"/>
            <p:cNvSpPr/>
            <p:nvPr/>
          </p:nvSpPr>
          <p:spPr>
            <a:xfrm>
              <a:off x="0" y="6138862"/>
              <a:ext cx="9159875" cy="2762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283" y="2979"/>
                  </a:moveTo>
                  <a:lnTo>
                    <a:pt x="19193" y="3228"/>
                  </a:lnTo>
                  <a:lnTo>
                    <a:pt x="19024" y="3724"/>
                  </a:lnTo>
                  <a:lnTo>
                    <a:pt x="18901" y="4717"/>
                  </a:lnTo>
                  <a:lnTo>
                    <a:pt x="18557" y="10428"/>
                  </a:lnTo>
                  <a:lnTo>
                    <a:pt x="18444" y="12662"/>
                  </a:lnTo>
                  <a:lnTo>
                    <a:pt x="18309" y="14152"/>
                  </a:lnTo>
                  <a:lnTo>
                    <a:pt x="17973" y="16386"/>
                  </a:lnTo>
                  <a:lnTo>
                    <a:pt x="17774" y="16386"/>
                  </a:lnTo>
                  <a:lnTo>
                    <a:pt x="17684" y="15641"/>
                  </a:lnTo>
                  <a:lnTo>
                    <a:pt x="17617" y="14897"/>
                  </a:lnTo>
                  <a:lnTo>
                    <a:pt x="17527" y="14152"/>
                  </a:lnTo>
                  <a:lnTo>
                    <a:pt x="17482" y="13407"/>
                  </a:lnTo>
                  <a:lnTo>
                    <a:pt x="17415" y="12662"/>
                  </a:lnTo>
                  <a:lnTo>
                    <a:pt x="17370" y="11917"/>
                  </a:lnTo>
                  <a:lnTo>
                    <a:pt x="17347" y="10428"/>
                  </a:lnTo>
                  <a:lnTo>
                    <a:pt x="17325" y="9683"/>
                  </a:lnTo>
                  <a:lnTo>
                    <a:pt x="17280" y="6703"/>
                  </a:lnTo>
                  <a:lnTo>
                    <a:pt x="17213" y="4469"/>
                  </a:lnTo>
                  <a:lnTo>
                    <a:pt x="17078" y="2234"/>
                  </a:lnTo>
                  <a:lnTo>
                    <a:pt x="16943" y="2234"/>
                  </a:lnTo>
                  <a:lnTo>
                    <a:pt x="16763" y="3724"/>
                  </a:lnTo>
                  <a:lnTo>
                    <a:pt x="16655" y="4469"/>
                  </a:lnTo>
                  <a:lnTo>
                    <a:pt x="16543" y="5959"/>
                  </a:lnTo>
                  <a:lnTo>
                    <a:pt x="16408" y="7448"/>
                  </a:lnTo>
                  <a:lnTo>
                    <a:pt x="16251" y="8938"/>
                  </a:lnTo>
                  <a:lnTo>
                    <a:pt x="16048" y="11172"/>
                  </a:lnTo>
                  <a:lnTo>
                    <a:pt x="15869" y="11917"/>
                  </a:lnTo>
                  <a:lnTo>
                    <a:pt x="15670" y="13407"/>
                  </a:lnTo>
                  <a:lnTo>
                    <a:pt x="15266" y="14897"/>
                  </a:lnTo>
                  <a:lnTo>
                    <a:pt x="14281" y="14897"/>
                  </a:lnTo>
                  <a:lnTo>
                    <a:pt x="14102" y="14152"/>
                  </a:lnTo>
                  <a:lnTo>
                    <a:pt x="13967" y="13407"/>
                  </a:lnTo>
                  <a:lnTo>
                    <a:pt x="13810" y="11917"/>
                  </a:lnTo>
                  <a:lnTo>
                    <a:pt x="13697" y="11172"/>
                  </a:lnTo>
                  <a:lnTo>
                    <a:pt x="13608" y="9683"/>
                  </a:lnTo>
                  <a:lnTo>
                    <a:pt x="13540" y="8938"/>
                  </a:lnTo>
                  <a:lnTo>
                    <a:pt x="13477" y="7448"/>
                  </a:lnTo>
                  <a:lnTo>
                    <a:pt x="13409" y="7448"/>
                  </a:lnTo>
                  <a:lnTo>
                    <a:pt x="13342" y="6703"/>
                  </a:lnTo>
                  <a:lnTo>
                    <a:pt x="13230" y="6703"/>
                  </a:lnTo>
                  <a:lnTo>
                    <a:pt x="13185" y="7448"/>
                  </a:lnTo>
                  <a:lnTo>
                    <a:pt x="13140" y="7448"/>
                  </a:lnTo>
                  <a:lnTo>
                    <a:pt x="13095" y="8193"/>
                  </a:lnTo>
                  <a:lnTo>
                    <a:pt x="13050" y="8193"/>
                  </a:lnTo>
                  <a:lnTo>
                    <a:pt x="13005" y="9683"/>
                  </a:lnTo>
                  <a:lnTo>
                    <a:pt x="12960" y="10428"/>
                  </a:lnTo>
                  <a:lnTo>
                    <a:pt x="12938" y="10428"/>
                  </a:lnTo>
                  <a:lnTo>
                    <a:pt x="12825" y="11172"/>
                  </a:lnTo>
                  <a:lnTo>
                    <a:pt x="12488" y="11917"/>
                  </a:lnTo>
                  <a:lnTo>
                    <a:pt x="11998" y="13407"/>
                  </a:lnTo>
                  <a:lnTo>
                    <a:pt x="11414" y="16386"/>
                  </a:lnTo>
                  <a:lnTo>
                    <a:pt x="11126" y="17876"/>
                  </a:lnTo>
                  <a:lnTo>
                    <a:pt x="10879" y="18621"/>
                  </a:lnTo>
                  <a:lnTo>
                    <a:pt x="10452" y="18621"/>
                  </a:lnTo>
                  <a:lnTo>
                    <a:pt x="10272" y="17131"/>
                  </a:lnTo>
                  <a:lnTo>
                    <a:pt x="10209" y="16386"/>
                  </a:lnTo>
                  <a:lnTo>
                    <a:pt x="10141" y="15641"/>
                  </a:lnTo>
                  <a:lnTo>
                    <a:pt x="10119" y="11917"/>
                  </a:lnTo>
                  <a:lnTo>
                    <a:pt x="10119" y="9683"/>
                  </a:lnTo>
                  <a:lnTo>
                    <a:pt x="10141" y="5214"/>
                  </a:lnTo>
                  <a:lnTo>
                    <a:pt x="10096" y="4469"/>
                  </a:lnTo>
                  <a:lnTo>
                    <a:pt x="10006" y="5214"/>
                  </a:lnTo>
                  <a:lnTo>
                    <a:pt x="9961" y="7448"/>
                  </a:lnTo>
                  <a:lnTo>
                    <a:pt x="9894" y="8938"/>
                  </a:lnTo>
                  <a:lnTo>
                    <a:pt x="9804" y="11172"/>
                  </a:lnTo>
                  <a:lnTo>
                    <a:pt x="9714" y="12662"/>
                  </a:lnTo>
                  <a:lnTo>
                    <a:pt x="9580" y="14152"/>
                  </a:lnTo>
                  <a:lnTo>
                    <a:pt x="9512" y="14152"/>
                  </a:lnTo>
                  <a:lnTo>
                    <a:pt x="9288" y="15641"/>
                  </a:lnTo>
                  <a:lnTo>
                    <a:pt x="9157" y="15641"/>
                  </a:lnTo>
                  <a:lnTo>
                    <a:pt x="9044" y="16386"/>
                  </a:lnTo>
                  <a:lnTo>
                    <a:pt x="8910" y="15641"/>
                  </a:lnTo>
                  <a:lnTo>
                    <a:pt x="8797" y="14897"/>
                  </a:lnTo>
                  <a:lnTo>
                    <a:pt x="8707" y="13407"/>
                  </a:lnTo>
                  <a:lnTo>
                    <a:pt x="8640" y="12662"/>
                  </a:lnTo>
                  <a:lnTo>
                    <a:pt x="8595" y="11917"/>
                  </a:lnTo>
                  <a:lnTo>
                    <a:pt x="8573" y="11172"/>
                  </a:lnTo>
                  <a:lnTo>
                    <a:pt x="8528" y="10428"/>
                  </a:lnTo>
                  <a:lnTo>
                    <a:pt x="8505" y="9683"/>
                  </a:lnTo>
                  <a:lnTo>
                    <a:pt x="8423" y="7076"/>
                  </a:lnTo>
                  <a:lnTo>
                    <a:pt x="8397" y="4345"/>
                  </a:lnTo>
                  <a:lnTo>
                    <a:pt x="8341" y="2234"/>
                  </a:lnTo>
                  <a:lnTo>
                    <a:pt x="8266" y="2234"/>
                  </a:lnTo>
                  <a:lnTo>
                    <a:pt x="8131" y="2979"/>
                  </a:lnTo>
                  <a:lnTo>
                    <a:pt x="8052" y="4469"/>
                  </a:lnTo>
                  <a:lnTo>
                    <a:pt x="7962" y="6331"/>
                  </a:lnTo>
                  <a:lnTo>
                    <a:pt x="7850" y="7448"/>
                  </a:lnTo>
                  <a:lnTo>
                    <a:pt x="7760" y="8938"/>
                  </a:lnTo>
                  <a:lnTo>
                    <a:pt x="7659" y="10800"/>
                  </a:lnTo>
                  <a:lnTo>
                    <a:pt x="7513" y="12662"/>
                  </a:lnTo>
                  <a:lnTo>
                    <a:pt x="7401" y="14152"/>
                  </a:lnTo>
                  <a:lnTo>
                    <a:pt x="7289" y="14897"/>
                  </a:lnTo>
                  <a:lnTo>
                    <a:pt x="6154" y="14897"/>
                  </a:lnTo>
                  <a:lnTo>
                    <a:pt x="5997" y="14152"/>
                  </a:lnTo>
                  <a:lnTo>
                    <a:pt x="5844" y="13407"/>
                  </a:lnTo>
                  <a:lnTo>
                    <a:pt x="5709" y="12662"/>
                  </a:lnTo>
                  <a:lnTo>
                    <a:pt x="5641" y="12662"/>
                  </a:lnTo>
                  <a:lnTo>
                    <a:pt x="5552" y="11172"/>
                  </a:lnTo>
                  <a:lnTo>
                    <a:pt x="5529" y="10428"/>
                  </a:lnTo>
                  <a:lnTo>
                    <a:pt x="5462" y="9683"/>
                  </a:lnTo>
                  <a:lnTo>
                    <a:pt x="5394" y="8193"/>
                  </a:lnTo>
                  <a:lnTo>
                    <a:pt x="5349" y="7448"/>
                  </a:lnTo>
                  <a:lnTo>
                    <a:pt x="5282" y="7448"/>
                  </a:lnTo>
                  <a:lnTo>
                    <a:pt x="5237" y="6703"/>
                  </a:lnTo>
                  <a:lnTo>
                    <a:pt x="5035" y="6703"/>
                  </a:lnTo>
                  <a:lnTo>
                    <a:pt x="4990" y="7448"/>
                  </a:lnTo>
                  <a:lnTo>
                    <a:pt x="4900" y="8193"/>
                  </a:lnTo>
                  <a:lnTo>
                    <a:pt x="4724" y="10428"/>
                  </a:lnTo>
                  <a:lnTo>
                    <a:pt x="4567" y="12662"/>
                  </a:lnTo>
                  <a:lnTo>
                    <a:pt x="4410" y="14152"/>
                  </a:lnTo>
                  <a:lnTo>
                    <a:pt x="4275" y="15641"/>
                  </a:lnTo>
                  <a:lnTo>
                    <a:pt x="3961" y="18621"/>
                  </a:lnTo>
                  <a:lnTo>
                    <a:pt x="3803" y="19366"/>
                  </a:lnTo>
                  <a:lnTo>
                    <a:pt x="3538" y="20855"/>
                  </a:lnTo>
                  <a:lnTo>
                    <a:pt x="3291" y="21600"/>
                  </a:lnTo>
                  <a:lnTo>
                    <a:pt x="3066" y="21600"/>
                  </a:lnTo>
                  <a:lnTo>
                    <a:pt x="2841" y="20855"/>
                  </a:lnTo>
                  <a:lnTo>
                    <a:pt x="2643" y="20110"/>
                  </a:lnTo>
                  <a:lnTo>
                    <a:pt x="2441" y="18621"/>
                  </a:lnTo>
                  <a:lnTo>
                    <a:pt x="2126" y="15641"/>
                  </a:lnTo>
                  <a:lnTo>
                    <a:pt x="1992" y="14152"/>
                  </a:lnTo>
                  <a:lnTo>
                    <a:pt x="1879" y="12662"/>
                  </a:lnTo>
                  <a:lnTo>
                    <a:pt x="1789" y="11172"/>
                  </a:lnTo>
                  <a:lnTo>
                    <a:pt x="1655" y="8193"/>
                  </a:lnTo>
                  <a:lnTo>
                    <a:pt x="1591" y="6703"/>
                  </a:lnTo>
                  <a:lnTo>
                    <a:pt x="1524" y="5214"/>
                  </a:lnTo>
                  <a:lnTo>
                    <a:pt x="1434" y="5214"/>
                  </a:lnTo>
                  <a:lnTo>
                    <a:pt x="1209" y="12662"/>
                  </a:lnTo>
                  <a:lnTo>
                    <a:pt x="1074" y="14152"/>
                  </a:lnTo>
                  <a:lnTo>
                    <a:pt x="805" y="16386"/>
                  </a:lnTo>
                  <a:lnTo>
                    <a:pt x="715" y="16386"/>
                  </a:lnTo>
                  <a:lnTo>
                    <a:pt x="625" y="17131"/>
                  </a:lnTo>
                  <a:lnTo>
                    <a:pt x="449" y="17131"/>
                  </a:lnTo>
                  <a:lnTo>
                    <a:pt x="337" y="16386"/>
                  </a:lnTo>
                  <a:lnTo>
                    <a:pt x="247" y="16386"/>
                  </a:lnTo>
                  <a:lnTo>
                    <a:pt x="157" y="15641"/>
                  </a:lnTo>
                  <a:lnTo>
                    <a:pt x="90" y="14897"/>
                  </a:lnTo>
                  <a:lnTo>
                    <a:pt x="0" y="14152"/>
                  </a:lnTo>
                  <a:lnTo>
                    <a:pt x="0" y="11917"/>
                  </a:lnTo>
                  <a:lnTo>
                    <a:pt x="90" y="12662"/>
                  </a:lnTo>
                  <a:lnTo>
                    <a:pt x="157" y="13407"/>
                  </a:lnTo>
                  <a:lnTo>
                    <a:pt x="247" y="14152"/>
                  </a:lnTo>
                  <a:lnTo>
                    <a:pt x="337" y="14152"/>
                  </a:lnTo>
                  <a:lnTo>
                    <a:pt x="449" y="14897"/>
                  </a:lnTo>
                  <a:lnTo>
                    <a:pt x="625" y="14897"/>
                  </a:lnTo>
                  <a:lnTo>
                    <a:pt x="715" y="14152"/>
                  </a:lnTo>
                  <a:lnTo>
                    <a:pt x="805" y="14152"/>
                  </a:lnTo>
                  <a:lnTo>
                    <a:pt x="1074" y="11917"/>
                  </a:lnTo>
                  <a:lnTo>
                    <a:pt x="1209" y="10428"/>
                  </a:lnTo>
                  <a:lnTo>
                    <a:pt x="1434" y="2979"/>
                  </a:lnTo>
                  <a:lnTo>
                    <a:pt x="1524" y="2979"/>
                  </a:lnTo>
                  <a:lnTo>
                    <a:pt x="1591" y="4469"/>
                  </a:lnTo>
                  <a:lnTo>
                    <a:pt x="1655" y="5959"/>
                  </a:lnTo>
                  <a:lnTo>
                    <a:pt x="1789" y="8938"/>
                  </a:lnTo>
                  <a:lnTo>
                    <a:pt x="1879" y="10428"/>
                  </a:lnTo>
                  <a:lnTo>
                    <a:pt x="1992" y="11917"/>
                  </a:lnTo>
                  <a:lnTo>
                    <a:pt x="2126" y="13407"/>
                  </a:lnTo>
                  <a:lnTo>
                    <a:pt x="2441" y="16386"/>
                  </a:lnTo>
                  <a:lnTo>
                    <a:pt x="2643" y="17876"/>
                  </a:lnTo>
                  <a:lnTo>
                    <a:pt x="2841" y="18621"/>
                  </a:lnTo>
                  <a:lnTo>
                    <a:pt x="3066" y="19366"/>
                  </a:lnTo>
                  <a:lnTo>
                    <a:pt x="3291" y="19366"/>
                  </a:lnTo>
                  <a:lnTo>
                    <a:pt x="3538" y="18621"/>
                  </a:lnTo>
                  <a:lnTo>
                    <a:pt x="3803" y="17131"/>
                  </a:lnTo>
                  <a:lnTo>
                    <a:pt x="3961" y="16386"/>
                  </a:lnTo>
                  <a:lnTo>
                    <a:pt x="4275" y="13407"/>
                  </a:lnTo>
                  <a:lnTo>
                    <a:pt x="4410" y="11917"/>
                  </a:lnTo>
                  <a:lnTo>
                    <a:pt x="4567" y="10428"/>
                  </a:lnTo>
                  <a:lnTo>
                    <a:pt x="4724" y="8193"/>
                  </a:lnTo>
                  <a:lnTo>
                    <a:pt x="4900" y="5959"/>
                  </a:lnTo>
                  <a:lnTo>
                    <a:pt x="4990" y="5214"/>
                  </a:lnTo>
                  <a:lnTo>
                    <a:pt x="5035" y="4469"/>
                  </a:lnTo>
                  <a:lnTo>
                    <a:pt x="5237" y="4469"/>
                  </a:lnTo>
                  <a:lnTo>
                    <a:pt x="5282" y="5214"/>
                  </a:lnTo>
                  <a:lnTo>
                    <a:pt x="5349" y="5214"/>
                  </a:lnTo>
                  <a:lnTo>
                    <a:pt x="5394" y="5959"/>
                  </a:lnTo>
                  <a:lnTo>
                    <a:pt x="5462" y="7448"/>
                  </a:lnTo>
                  <a:lnTo>
                    <a:pt x="5529" y="8193"/>
                  </a:lnTo>
                  <a:lnTo>
                    <a:pt x="5552" y="8938"/>
                  </a:lnTo>
                  <a:lnTo>
                    <a:pt x="5641" y="10428"/>
                  </a:lnTo>
                  <a:lnTo>
                    <a:pt x="5709" y="10428"/>
                  </a:lnTo>
                  <a:lnTo>
                    <a:pt x="5844" y="11172"/>
                  </a:lnTo>
                  <a:lnTo>
                    <a:pt x="5997" y="11917"/>
                  </a:lnTo>
                  <a:lnTo>
                    <a:pt x="6154" y="12662"/>
                  </a:lnTo>
                  <a:lnTo>
                    <a:pt x="7255" y="12662"/>
                  </a:lnTo>
                  <a:lnTo>
                    <a:pt x="7378" y="11917"/>
                  </a:lnTo>
                  <a:lnTo>
                    <a:pt x="7558" y="9559"/>
                  </a:lnTo>
                  <a:lnTo>
                    <a:pt x="7723" y="7076"/>
                  </a:lnTo>
                  <a:lnTo>
                    <a:pt x="7903" y="4717"/>
                  </a:lnTo>
                  <a:lnTo>
                    <a:pt x="8030" y="2234"/>
                  </a:lnTo>
                  <a:lnTo>
                    <a:pt x="8131" y="1117"/>
                  </a:lnTo>
                  <a:lnTo>
                    <a:pt x="8243" y="0"/>
                  </a:lnTo>
                  <a:lnTo>
                    <a:pt x="8367" y="372"/>
                  </a:lnTo>
                  <a:lnTo>
                    <a:pt x="8423" y="2979"/>
                  </a:lnTo>
                  <a:lnTo>
                    <a:pt x="8468" y="6331"/>
                  </a:lnTo>
                  <a:lnTo>
                    <a:pt x="8573" y="8938"/>
                  </a:lnTo>
                  <a:lnTo>
                    <a:pt x="8595" y="9683"/>
                  </a:lnTo>
                  <a:lnTo>
                    <a:pt x="8640" y="10428"/>
                  </a:lnTo>
                  <a:lnTo>
                    <a:pt x="8707" y="11172"/>
                  </a:lnTo>
                  <a:lnTo>
                    <a:pt x="8797" y="12662"/>
                  </a:lnTo>
                  <a:lnTo>
                    <a:pt x="8910" y="13407"/>
                  </a:lnTo>
                  <a:lnTo>
                    <a:pt x="9044" y="14152"/>
                  </a:lnTo>
                  <a:lnTo>
                    <a:pt x="9157" y="13407"/>
                  </a:lnTo>
                  <a:lnTo>
                    <a:pt x="9288" y="13407"/>
                  </a:lnTo>
                  <a:lnTo>
                    <a:pt x="9512" y="11917"/>
                  </a:lnTo>
                  <a:lnTo>
                    <a:pt x="9580" y="11917"/>
                  </a:lnTo>
                  <a:lnTo>
                    <a:pt x="9714" y="10428"/>
                  </a:lnTo>
                  <a:lnTo>
                    <a:pt x="9804" y="8938"/>
                  </a:lnTo>
                  <a:lnTo>
                    <a:pt x="9894" y="6703"/>
                  </a:lnTo>
                  <a:lnTo>
                    <a:pt x="9961" y="5214"/>
                  </a:lnTo>
                  <a:lnTo>
                    <a:pt x="10006" y="2979"/>
                  </a:lnTo>
                  <a:lnTo>
                    <a:pt x="10096" y="2234"/>
                  </a:lnTo>
                  <a:lnTo>
                    <a:pt x="10164" y="2979"/>
                  </a:lnTo>
                  <a:lnTo>
                    <a:pt x="10164" y="5959"/>
                  </a:lnTo>
                  <a:lnTo>
                    <a:pt x="10141" y="9683"/>
                  </a:lnTo>
                  <a:lnTo>
                    <a:pt x="10141" y="13407"/>
                  </a:lnTo>
                  <a:lnTo>
                    <a:pt x="10209" y="14152"/>
                  </a:lnTo>
                  <a:lnTo>
                    <a:pt x="10272" y="14897"/>
                  </a:lnTo>
                  <a:lnTo>
                    <a:pt x="10452" y="16386"/>
                  </a:lnTo>
                  <a:lnTo>
                    <a:pt x="10879" y="16386"/>
                  </a:lnTo>
                  <a:lnTo>
                    <a:pt x="11126" y="15641"/>
                  </a:lnTo>
                  <a:lnTo>
                    <a:pt x="11414" y="14152"/>
                  </a:lnTo>
                  <a:lnTo>
                    <a:pt x="11998" y="11172"/>
                  </a:lnTo>
                  <a:lnTo>
                    <a:pt x="12488" y="9683"/>
                  </a:lnTo>
                  <a:lnTo>
                    <a:pt x="12825" y="8938"/>
                  </a:lnTo>
                  <a:lnTo>
                    <a:pt x="12938" y="8193"/>
                  </a:lnTo>
                  <a:lnTo>
                    <a:pt x="12960" y="8193"/>
                  </a:lnTo>
                  <a:lnTo>
                    <a:pt x="13005" y="7448"/>
                  </a:lnTo>
                  <a:lnTo>
                    <a:pt x="13050" y="5959"/>
                  </a:lnTo>
                  <a:lnTo>
                    <a:pt x="13095" y="5959"/>
                  </a:lnTo>
                  <a:lnTo>
                    <a:pt x="13140" y="5214"/>
                  </a:lnTo>
                  <a:lnTo>
                    <a:pt x="13185" y="5214"/>
                  </a:lnTo>
                  <a:lnTo>
                    <a:pt x="13230" y="4469"/>
                  </a:lnTo>
                  <a:lnTo>
                    <a:pt x="13342" y="4469"/>
                  </a:lnTo>
                  <a:lnTo>
                    <a:pt x="13409" y="5214"/>
                  </a:lnTo>
                  <a:lnTo>
                    <a:pt x="13477" y="5214"/>
                  </a:lnTo>
                  <a:lnTo>
                    <a:pt x="13540" y="6703"/>
                  </a:lnTo>
                  <a:lnTo>
                    <a:pt x="13608" y="7448"/>
                  </a:lnTo>
                  <a:lnTo>
                    <a:pt x="13697" y="8938"/>
                  </a:lnTo>
                  <a:lnTo>
                    <a:pt x="13810" y="9683"/>
                  </a:lnTo>
                  <a:lnTo>
                    <a:pt x="13967" y="11172"/>
                  </a:lnTo>
                  <a:lnTo>
                    <a:pt x="14102" y="11917"/>
                  </a:lnTo>
                  <a:lnTo>
                    <a:pt x="14281" y="12662"/>
                  </a:lnTo>
                  <a:lnTo>
                    <a:pt x="15266" y="12662"/>
                  </a:lnTo>
                  <a:lnTo>
                    <a:pt x="15670" y="11172"/>
                  </a:lnTo>
                  <a:lnTo>
                    <a:pt x="15869" y="9683"/>
                  </a:lnTo>
                  <a:lnTo>
                    <a:pt x="16048" y="8938"/>
                  </a:lnTo>
                  <a:lnTo>
                    <a:pt x="16251" y="6703"/>
                  </a:lnTo>
                  <a:lnTo>
                    <a:pt x="16408" y="5214"/>
                  </a:lnTo>
                  <a:lnTo>
                    <a:pt x="16543" y="3724"/>
                  </a:lnTo>
                  <a:lnTo>
                    <a:pt x="16655" y="2234"/>
                  </a:lnTo>
                  <a:lnTo>
                    <a:pt x="16763" y="1490"/>
                  </a:lnTo>
                  <a:lnTo>
                    <a:pt x="16943" y="0"/>
                  </a:lnTo>
                  <a:lnTo>
                    <a:pt x="17078" y="0"/>
                  </a:lnTo>
                  <a:lnTo>
                    <a:pt x="17213" y="2234"/>
                  </a:lnTo>
                  <a:lnTo>
                    <a:pt x="17280" y="4469"/>
                  </a:lnTo>
                  <a:lnTo>
                    <a:pt x="17325" y="7448"/>
                  </a:lnTo>
                  <a:lnTo>
                    <a:pt x="17347" y="8193"/>
                  </a:lnTo>
                  <a:lnTo>
                    <a:pt x="17370" y="9683"/>
                  </a:lnTo>
                  <a:lnTo>
                    <a:pt x="17415" y="10428"/>
                  </a:lnTo>
                  <a:lnTo>
                    <a:pt x="17482" y="11172"/>
                  </a:lnTo>
                  <a:lnTo>
                    <a:pt x="17527" y="11917"/>
                  </a:lnTo>
                  <a:lnTo>
                    <a:pt x="17617" y="12662"/>
                  </a:lnTo>
                  <a:lnTo>
                    <a:pt x="17684" y="13407"/>
                  </a:lnTo>
                  <a:lnTo>
                    <a:pt x="17774" y="14152"/>
                  </a:lnTo>
                  <a:lnTo>
                    <a:pt x="17973" y="14152"/>
                  </a:lnTo>
                  <a:lnTo>
                    <a:pt x="18309" y="11917"/>
                  </a:lnTo>
                  <a:lnTo>
                    <a:pt x="18444" y="10428"/>
                  </a:lnTo>
                  <a:lnTo>
                    <a:pt x="18557" y="8193"/>
                  </a:lnTo>
                  <a:lnTo>
                    <a:pt x="18826" y="3724"/>
                  </a:lnTo>
                  <a:lnTo>
                    <a:pt x="18946" y="2979"/>
                  </a:lnTo>
                  <a:lnTo>
                    <a:pt x="19058" y="2110"/>
                  </a:lnTo>
                  <a:lnTo>
                    <a:pt x="19159" y="1738"/>
                  </a:lnTo>
                  <a:lnTo>
                    <a:pt x="19260" y="1117"/>
                  </a:lnTo>
                  <a:lnTo>
                    <a:pt x="19373" y="1117"/>
                  </a:lnTo>
                  <a:lnTo>
                    <a:pt x="19462" y="993"/>
                  </a:lnTo>
                  <a:lnTo>
                    <a:pt x="19537" y="1117"/>
                  </a:lnTo>
                  <a:lnTo>
                    <a:pt x="19608" y="1117"/>
                  </a:lnTo>
                  <a:lnTo>
                    <a:pt x="19683" y="1366"/>
                  </a:lnTo>
                  <a:lnTo>
                    <a:pt x="19766" y="1117"/>
                  </a:lnTo>
                  <a:lnTo>
                    <a:pt x="19856" y="1366"/>
                  </a:lnTo>
                  <a:lnTo>
                    <a:pt x="19942" y="993"/>
                  </a:lnTo>
                  <a:lnTo>
                    <a:pt x="20031" y="993"/>
                  </a:lnTo>
                  <a:lnTo>
                    <a:pt x="20177" y="1117"/>
                  </a:lnTo>
                  <a:lnTo>
                    <a:pt x="20346" y="2979"/>
                  </a:lnTo>
                  <a:lnTo>
                    <a:pt x="20391" y="3724"/>
                  </a:lnTo>
                  <a:lnTo>
                    <a:pt x="20413" y="4469"/>
                  </a:lnTo>
                  <a:lnTo>
                    <a:pt x="20413" y="5214"/>
                  </a:lnTo>
                  <a:lnTo>
                    <a:pt x="20436" y="5959"/>
                  </a:lnTo>
                  <a:lnTo>
                    <a:pt x="20436" y="8193"/>
                  </a:lnTo>
                  <a:lnTo>
                    <a:pt x="20458" y="8193"/>
                  </a:lnTo>
                  <a:lnTo>
                    <a:pt x="20458" y="8938"/>
                  </a:lnTo>
                  <a:lnTo>
                    <a:pt x="20503" y="8938"/>
                  </a:lnTo>
                  <a:lnTo>
                    <a:pt x="20593" y="10428"/>
                  </a:lnTo>
                  <a:lnTo>
                    <a:pt x="20660" y="10428"/>
                  </a:lnTo>
                  <a:lnTo>
                    <a:pt x="20795" y="11172"/>
                  </a:lnTo>
                  <a:lnTo>
                    <a:pt x="21173" y="11172"/>
                  </a:lnTo>
                  <a:lnTo>
                    <a:pt x="21375" y="10428"/>
                  </a:lnTo>
                  <a:lnTo>
                    <a:pt x="21600" y="8938"/>
                  </a:lnTo>
                  <a:lnTo>
                    <a:pt x="21600" y="11172"/>
                  </a:lnTo>
                  <a:lnTo>
                    <a:pt x="21375" y="12662"/>
                  </a:lnTo>
                  <a:lnTo>
                    <a:pt x="21173" y="13407"/>
                  </a:lnTo>
                  <a:lnTo>
                    <a:pt x="20795" y="13407"/>
                  </a:lnTo>
                  <a:lnTo>
                    <a:pt x="20660" y="12662"/>
                  </a:lnTo>
                  <a:lnTo>
                    <a:pt x="20593" y="12662"/>
                  </a:lnTo>
                  <a:lnTo>
                    <a:pt x="20503" y="11172"/>
                  </a:lnTo>
                  <a:lnTo>
                    <a:pt x="20458" y="11172"/>
                  </a:lnTo>
                  <a:lnTo>
                    <a:pt x="20458" y="10428"/>
                  </a:lnTo>
                  <a:lnTo>
                    <a:pt x="20436" y="10428"/>
                  </a:lnTo>
                  <a:lnTo>
                    <a:pt x="20436" y="8193"/>
                  </a:lnTo>
                  <a:lnTo>
                    <a:pt x="20413" y="7448"/>
                  </a:lnTo>
                  <a:lnTo>
                    <a:pt x="20413" y="6703"/>
                  </a:lnTo>
                  <a:lnTo>
                    <a:pt x="20391" y="5959"/>
                  </a:lnTo>
                  <a:lnTo>
                    <a:pt x="20346" y="5214"/>
                  </a:lnTo>
                  <a:lnTo>
                    <a:pt x="20323" y="4469"/>
                  </a:lnTo>
                  <a:lnTo>
                    <a:pt x="20301" y="4469"/>
                  </a:lnTo>
                  <a:lnTo>
                    <a:pt x="20234" y="3724"/>
                  </a:lnTo>
                  <a:lnTo>
                    <a:pt x="20189" y="3724"/>
                  </a:lnTo>
                  <a:lnTo>
                    <a:pt x="20103" y="2855"/>
                  </a:lnTo>
                  <a:lnTo>
                    <a:pt x="20013" y="2979"/>
                  </a:lnTo>
                  <a:lnTo>
                    <a:pt x="19934" y="3352"/>
                  </a:lnTo>
                  <a:lnTo>
                    <a:pt x="19833" y="3600"/>
                  </a:lnTo>
                  <a:lnTo>
                    <a:pt x="19728" y="3600"/>
                  </a:lnTo>
                  <a:lnTo>
                    <a:pt x="19642" y="3228"/>
                  </a:lnTo>
                  <a:lnTo>
                    <a:pt x="19537" y="2979"/>
                  </a:lnTo>
                  <a:lnTo>
                    <a:pt x="19462" y="2607"/>
                  </a:lnTo>
                  <a:lnTo>
                    <a:pt x="19369" y="2979"/>
                  </a:lnTo>
                </a:path>
              </a:pathLst>
            </a:custGeom>
            <a:gradFill flip="none" rotWithShape="1">
              <a:gsLst>
                <a:gs pos="0">
                  <a:srgbClr val="000000"/>
                </a:gs>
                <a:gs pos="100000">
                  <a:srgbClr val="000000"/>
                </a:gs>
              </a:gsLst>
              <a:lin ang="10800000" scaled="0"/>
            </a:gradFill>
            <a:ln w="12700" cap="flat">
              <a:noFill/>
              <a:miter lim="400000"/>
            </a:ln>
            <a:effectLst/>
          </p:spPr>
          <p:txBody>
            <a:bodyPr wrap="square" lIns="0" tIns="0" rIns="0" bIns="0" numCol="1" anchor="t">
              <a:noAutofit/>
            </a:bodyPr>
            <a:lstStyle/>
            <a:p>
              <a:pPr lvl="0">
                <a:defRPr>
                  <a:solidFill>
                    <a:srgbClr val="FFFFFF"/>
                  </a:solidFill>
                </a:defRPr>
              </a:pPr>
            </a:p>
          </p:txBody>
        </p:sp>
      </p:grpSp>
      <p:sp>
        <p:nvSpPr>
          <p:cNvPr id="24" name="Shape 24"/>
          <p:cNvSpPr/>
          <p:nvPr>
            <p:ph type="sldNum" sz="quarter" idx="2"/>
          </p:nvPr>
        </p:nvSpPr>
        <p:spPr>
          <a:xfrm>
            <a:off x="6553200" y="6243637"/>
            <a:ext cx="2133600" cy="243841"/>
          </a:xfrm>
          <a:prstGeom prst="rect">
            <a:avLst/>
          </a:prstGeom>
          <a:ln w="12700">
            <a:miter lim="400000"/>
          </a:ln>
        </p:spPr>
        <p:txBody>
          <a:bodyPr lIns="45719" rIns="45719">
            <a:spAutoFit/>
          </a:bodyPr>
          <a:lstStyle>
            <a:lvl1pPr algn="r">
              <a:defRPr sz="1000">
                <a:solidFill>
                  <a:srgbClr val="FFFFFF"/>
                </a:solidFill>
                <a:effectLst>
                  <a:outerShdw sx="100000" sy="100000" kx="0" ky="0" algn="b" rotWithShape="0" blurRad="12700" dist="25400" dir="2700000">
                    <a:srgbClr val="000000"/>
                  </a:outerShdw>
                </a:effectLst>
              </a:defRPr>
            </a:lvl1pPr>
          </a:lstStyle>
          <a:p>
            <a:pPr lvl="0"/>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Lst>
  <p:transition spd="med" advClick="1"/>
  <p:txStyles>
    <p:titleStyle>
      <a:lvl1pPr algn="ctr">
        <a:defRPr sz="4200">
          <a:solidFill>
            <a:srgbClr val="FFFFCC"/>
          </a:solidFill>
          <a:latin typeface="Tahoma"/>
          <a:ea typeface="Tahoma"/>
          <a:cs typeface="Tahoma"/>
          <a:sym typeface="Tahoma"/>
        </a:defRPr>
      </a:lvl1pPr>
      <a:lvl2pPr algn="ctr">
        <a:defRPr sz="4200">
          <a:solidFill>
            <a:srgbClr val="FFFFCC"/>
          </a:solidFill>
          <a:latin typeface="Tahoma"/>
          <a:ea typeface="Tahoma"/>
          <a:cs typeface="Tahoma"/>
          <a:sym typeface="Tahoma"/>
        </a:defRPr>
      </a:lvl2pPr>
      <a:lvl3pPr algn="ctr">
        <a:defRPr sz="4200">
          <a:solidFill>
            <a:srgbClr val="FFFFCC"/>
          </a:solidFill>
          <a:latin typeface="Tahoma"/>
          <a:ea typeface="Tahoma"/>
          <a:cs typeface="Tahoma"/>
          <a:sym typeface="Tahoma"/>
        </a:defRPr>
      </a:lvl3pPr>
      <a:lvl4pPr algn="ctr">
        <a:defRPr sz="4200">
          <a:solidFill>
            <a:srgbClr val="FFFFCC"/>
          </a:solidFill>
          <a:latin typeface="Tahoma"/>
          <a:ea typeface="Tahoma"/>
          <a:cs typeface="Tahoma"/>
          <a:sym typeface="Tahoma"/>
        </a:defRPr>
      </a:lvl4pPr>
      <a:lvl5pPr algn="ctr">
        <a:defRPr sz="4200">
          <a:solidFill>
            <a:srgbClr val="FFFFCC"/>
          </a:solidFill>
          <a:latin typeface="Tahoma"/>
          <a:ea typeface="Tahoma"/>
          <a:cs typeface="Tahoma"/>
          <a:sym typeface="Tahoma"/>
        </a:defRPr>
      </a:lvl5pPr>
      <a:lvl6pPr indent="457200" algn="ctr">
        <a:defRPr sz="4200">
          <a:solidFill>
            <a:srgbClr val="FFFFCC"/>
          </a:solidFill>
          <a:latin typeface="Tahoma"/>
          <a:ea typeface="Tahoma"/>
          <a:cs typeface="Tahoma"/>
          <a:sym typeface="Tahoma"/>
        </a:defRPr>
      </a:lvl6pPr>
      <a:lvl7pPr indent="914400" algn="ctr">
        <a:defRPr sz="4200">
          <a:solidFill>
            <a:srgbClr val="FFFFCC"/>
          </a:solidFill>
          <a:latin typeface="Tahoma"/>
          <a:ea typeface="Tahoma"/>
          <a:cs typeface="Tahoma"/>
          <a:sym typeface="Tahoma"/>
        </a:defRPr>
      </a:lvl7pPr>
      <a:lvl8pPr indent="1371600" algn="ctr">
        <a:defRPr sz="4200">
          <a:solidFill>
            <a:srgbClr val="FFFFCC"/>
          </a:solidFill>
          <a:latin typeface="Tahoma"/>
          <a:ea typeface="Tahoma"/>
          <a:cs typeface="Tahoma"/>
          <a:sym typeface="Tahoma"/>
        </a:defRPr>
      </a:lvl8pPr>
      <a:lvl9pPr indent="1828800" algn="ctr">
        <a:defRPr sz="4200">
          <a:solidFill>
            <a:srgbClr val="FFFFCC"/>
          </a:solidFill>
          <a:latin typeface="Tahoma"/>
          <a:ea typeface="Tahoma"/>
          <a:cs typeface="Tahoma"/>
          <a:sym typeface="Tahoma"/>
        </a:defRPr>
      </a:lvl9pPr>
    </p:titleStyle>
    <p:bodyStyle>
      <a:lvl1pPr marL="342900" indent="-342900">
        <a:spcBef>
          <a:spcPts val="700"/>
        </a:spcBef>
        <a:buClr>
          <a:srgbClr val="EBF25A"/>
        </a:buClr>
        <a:buSzPct val="80000"/>
        <a:buFont typeface="Wingdings"/>
        <a:buChar char="●"/>
        <a:defRPr sz="3200">
          <a:solidFill>
            <a:srgbClr val="FFFFFF"/>
          </a:solidFill>
          <a:latin typeface="Tahoma"/>
          <a:ea typeface="Tahoma"/>
          <a:cs typeface="Tahoma"/>
          <a:sym typeface="Tahoma"/>
        </a:defRPr>
      </a:lvl1pPr>
      <a:lvl2pPr marL="783771" indent="-326571">
        <a:spcBef>
          <a:spcPts val="700"/>
        </a:spcBef>
        <a:buClr>
          <a:srgbClr val="EBF25A"/>
        </a:buClr>
        <a:buSzPct val="80000"/>
        <a:buFont typeface="Wingdings"/>
        <a:buChar char="●"/>
        <a:defRPr sz="3200">
          <a:solidFill>
            <a:srgbClr val="FFFFFF"/>
          </a:solidFill>
          <a:latin typeface="Tahoma"/>
          <a:ea typeface="Tahoma"/>
          <a:cs typeface="Tahoma"/>
          <a:sym typeface="Tahoma"/>
        </a:defRPr>
      </a:lvl2pPr>
      <a:lvl3pPr marL="1219200" indent="-304800">
        <a:spcBef>
          <a:spcPts val="700"/>
        </a:spcBef>
        <a:buClr>
          <a:srgbClr val="EBF25A"/>
        </a:buClr>
        <a:buSzPct val="80000"/>
        <a:buFont typeface="Wingdings"/>
        <a:buChar char="●"/>
        <a:defRPr sz="3200">
          <a:solidFill>
            <a:srgbClr val="FFFFFF"/>
          </a:solidFill>
          <a:latin typeface="Tahoma"/>
          <a:ea typeface="Tahoma"/>
          <a:cs typeface="Tahoma"/>
          <a:sym typeface="Tahoma"/>
        </a:defRPr>
      </a:lvl3pPr>
      <a:lvl4pPr marL="1737360" indent="-365760">
        <a:spcBef>
          <a:spcPts val="700"/>
        </a:spcBef>
        <a:buClr>
          <a:srgbClr val="EBF25A"/>
        </a:buClr>
        <a:buSzPct val="80000"/>
        <a:buFont typeface="Wingdings"/>
        <a:buChar char="●"/>
        <a:defRPr sz="3200">
          <a:solidFill>
            <a:srgbClr val="FFFFFF"/>
          </a:solidFill>
          <a:latin typeface="Tahoma"/>
          <a:ea typeface="Tahoma"/>
          <a:cs typeface="Tahoma"/>
          <a:sym typeface="Tahoma"/>
        </a:defRPr>
      </a:lvl4pPr>
      <a:lvl5pPr marL="2235200" indent="-406400">
        <a:spcBef>
          <a:spcPts val="700"/>
        </a:spcBef>
        <a:buClr>
          <a:srgbClr val="EBF25A"/>
        </a:buClr>
        <a:buSzPct val="80000"/>
        <a:buFont typeface="Wingdings"/>
        <a:buChar char="●"/>
        <a:defRPr sz="3200">
          <a:solidFill>
            <a:srgbClr val="FFFFFF"/>
          </a:solidFill>
          <a:latin typeface="Tahoma"/>
          <a:ea typeface="Tahoma"/>
          <a:cs typeface="Tahoma"/>
          <a:sym typeface="Tahoma"/>
        </a:defRPr>
      </a:lvl5pPr>
      <a:lvl6pPr marL="2692400" indent="-406400">
        <a:spcBef>
          <a:spcPts val="700"/>
        </a:spcBef>
        <a:buClr>
          <a:srgbClr val="EBF25A"/>
        </a:buClr>
        <a:buSzPct val="80000"/>
        <a:buFont typeface="Wingdings"/>
        <a:buChar char="•"/>
        <a:defRPr sz="3200">
          <a:solidFill>
            <a:srgbClr val="FFFFFF"/>
          </a:solidFill>
          <a:latin typeface="Tahoma"/>
          <a:ea typeface="Tahoma"/>
          <a:cs typeface="Tahoma"/>
          <a:sym typeface="Tahoma"/>
        </a:defRPr>
      </a:lvl6pPr>
      <a:lvl7pPr marL="3149600" indent="-406400">
        <a:spcBef>
          <a:spcPts val="700"/>
        </a:spcBef>
        <a:buClr>
          <a:srgbClr val="EBF25A"/>
        </a:buClr>
        <a:buSzPct val="80000"/>
        <a:buFont typeface="Wingdings"/>
        <a:buChar char="•"/>
        <a:defRPr sz="3200">
          <a:solidFill>
            <a:srgbClr val="FFFFFF"/>
          </a:solidFill>
          <a:latin typeface="Tahoma"/>
          <a:ea typeface="Tahoma"/>
          <a:cs typeface="Tahoma"/>
          <a:sym typeface="Tahoma"/>
        </a:defRPr>
      </a:lvl7pPr>
      <a:lvl8pPr marL="3606800" indent="-406400">
        <a:spcBef>
          <a:spcPts val="700"/>
        </a:spcBef>
        <a:buClr>
          <a:srgbClr val="EBF25A"/>
        </a:buClr>
        <a:buSzPct val="80000"/>
        <a:buFont typeface="Wingdings"/>
        <a:buChar char="•"/>
        <a:defRPr sz="3200">
          <a:solidFill>
            <a:srgbClr val="FFFFFF"/>
          </a:solidFill>
          <a:latin typeface="Tahoma"/>
          <a:ea typeface="Tahoma"/>
          <a:cs typeface="Tahoma"/>
          <a:sym typeface="Tahoma"/>
        </a:defRPr>
      </a:lvl8pPr>
      <a:lvl9pPr marL="4064000" indent="-406400">
        <a:spcBef>
          <a:spcPts val="700"/>
        </a:spcBef>
        <a:buClr>
          <a:srgbClr val="EBF25A"/>
        </a:buClr>
        <a:buSzPct val="80000"/>
        <a:buFont typeface="Wingdings"/>
        <a:buChar char="•"/>
        <a:defRPr sz="3200">
          <a:solidFill>
            <a:srgbClr val="FFFFFF"/>
          </a:solidFill>
          <a:latin typeface="Tahoma"/>
          <a:ea typeface="Tahoma"/>
          <a:cs typeface="Tahoma"/>
          <a:sym typeface="Tahoma"/>
        </a:defRPr>
      </a:lvl9pPr>
    </p:bodyStyle>
    <p:otherStyle>
      <a:lvl1pPr algn="r">
        <a:defRPr sz="1000">
          <a:solidFill>
            <a:schemeClr val="tx1"/>
          </a:solidFill>
          <a:effectLst>
            <a:outerShdw sx="100000" sy="100000" kx="0" ky="0" algn="b" rotWithShape="0" blurRad="12700" dist="25400" dir="2700000">
              <a:srgbClr val="000000"/>
            </a:outerShdw>
          </a:effectLst>
          <a:latin typeface="+mn-lt"/>
          <a:ea typeface="+mn-ea"/>
          <a:cs typeface="+mn-cs"/>
          <a:sym typeface="Tahoma"/>
        </a:defRPr>
      </a:lvl1pPr>
      <a:lvl2pPr indent="457200" algn="r">
        <a:defRPr sz="1000">
          <a:solidFill>
            <a:schemeClr val="tx1"/>
          </a:solidFill>
          <a:effectLst>
            <a:outerShdw sx="100000" sy="100000" kx="0" ky="0" algn="b" rotWithShape="0" blurRad="12700" dist="25400" dir="2700000">
              <a:srgbClr val="000000"/>
            </a:outerShdw>
          </a:effectLst>
          <a:latin typeface="+mn-lt"/>
          <a:ea typeface="+mn-ea"/>
          <a:cs typeface="+mn-cs"/>
          <a:sym typeface="Tahoma"/>
        </a:defRPr>
      </a:lvl2pPr>
      <a:lvl3pPr indent="914400" algn="r">
        <a:defRPr sz="1000">
          <a:solidFill>
            <a:schemeClr val="tx1"/>
          </a:solidFill>
          <a:effectLst>
            <a:outerShdw sx="100000" sy="100000" kx="0" ky="0" algn="b" rotWithShape="0" blurRad="12700" dist="25400" dir="2700000">
              <a:srgbClr val="000000"/>
            </a:outerShdw>
          </a:effectLst>
          <a:latin typeface="+mn-lt"/>
          <a:ea typeface="+mn-ea"/>
          <a:cs typeface="+mn-cs"/>
          <a:sym typeface="Tahoma"/>
        </a:defRPr>
      </a:lvl3pPr>
      <a:lvl4pPr indent="1371600" algn="r">
        <a:defRPr sz="1000">
          <a:solidFill>
            <a:schemeClr val="tx1"/>
          </a:solidFill>
          <a:effectLst>
            <a:outerShdw sx="100000" sy="100000" kx="0" ky="0" algn="b" rotWithShape="0" blurRad="12700" dist="25400" dir="2700000">
              <a:srgbClr val="000000"/>
            </a:outerShdw>
          </a:effectLst>
          <a:latin typeface="+mn-lt"/>
          <a:ea typeface="+mn-ea"/>
          <a:cs typeface="+mn-cs"/>
          <a:sym typeface="Tahoma"/>
        </a:defRPr>
      </a:lvl4pPr>
      <a:lvl5pPr indent="1828800" algn="r">
        <a:defRPr sz="1000">
          <a:solidFill>
            <a:schemeClr val="tx1"/>
          </a:solidFill>
          <a:effectLst>
            <a:outerShdw sx="100000" sy="100000" kx="0" ky="0" algn="b" rotWithShape="0" blurRad="12700" dist="25400" dir="2700000">
              <a:srgbClr val="000000"/>
            </a:outerShdw>
          </a:effectLst>
          <a:latin typeface="+mn-lt"/>
          <a:ea typeface="+mn-ea"/>
          <a:cs typeface="+mn-cs"/>
          <a:sym typeface="Tahoma"/>
        </a:defRPr>
      </a:lvl5pPr>
      <a:lvl6pPr algn="r">
        <a:defRPr sz="1000">
          <a:solidFill>
            <a:schemeClr val="tx1"/>
          </a:solidFill>
          <a:effectLst>
            <a:outerShdw sx="100000" sy="100000" kx="0" ky="0" algn="b" rotWithShape="0" blurRad="12700" dist="25400" dir="2700000">
              <a:srgbClr val="000000"/>
            </a:outerShdw>
          </a:effectLst>
          <a:latin typeface="+mn-lt"/>
          <a:ea typeface="+mn-ea"/>
          <a:cs typeface="+mn-cs"/>
          <a:sym typeface="Tahoma"/>
        </a:defRPr>
      </a:lvl6pPr>
      <a:lvl7pPr algn="r">
        <a:defRPr sz="1000">
          <a:solidFill>
            <a:schemeClr val="tx1"/>
          </a:solidFill>
          <a:effectLst>
            <a:outerShdw sx="100000" sy="100000" kx="0" ky="0" algn="b" rotWithShape="0" blurRad="12700" dist="25400" dir="2700000">
              <a:srgbClr val="000000"/>
            </a:outerShdw>
          </a:effectLst>
          <a:latin typeface="+mn-lt"/>
          <a:ea typeface="+mn-ea"/>
          <a:cs typeface="+mn-cs"/>
          <a:sym typeface="Tahoma"/>
        </a:defRPr>
      </a:lvl7pPr>
      <a:lvl8pPr algn="r">
        <a:defRPr sz="1000">
          <a:solidFill>
            <a:schemeClr val="tx1"/>
          </a:solidFill>
          <a:effectLst>
            <a:outerShdw sx="100000" sy="100000" kx="0" ky="0" algn="b" rotWithShape="0" blurRad="12700" dist="25400" dir="2700000">
              <a:srgbClr val="000000"/>
            </a:outerShdw>
          </a:effectLst>
          <a:latin typeface="+mn-lt"/>
          <a:ea typeface="+mn-ea"/>
          <a:cs typeface="+mn-cs"/>
          <a:sym typeface="Tahoma"/>
        </a:defRPr>
      </a:lvl8pPr>
      <a:lvl9pPr algn="r">
        <a:defRPr sz="1000">
          <a:solidFill>
            <a:schemeClr val="tx1"/>
          </a:solidFill>
          <a:effectLst>
            <a:outerShdw sx="100000" sy="100000" kx="0" ky="0" algn="b" rotWithShape="0" blurRad="12700" dist="25400" dir="2700000">
              <a:srgbClr val="000000"/>
            </a:outerShdw>
          </a:effectLst>
          <a:latin typeface="+mn-lt"/>
          <a:ea typeface="+mn-ea"/>
          <a:cs typeface="+mn-cs"/>
          <a:sym typeface="Tahom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6.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6.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hyperlink" Target="http://www.paradoxplace.com/Perspectives/Chronologies/Part%202%20%20World%20of%20Middle%20Ages.htm" TargetMode="Externa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 name="Shape 34"/>
          <p:cNvSpPr/>
          <p:nvPr>
            <p:ph type="title" idx="4294967295"/>
          </p:nvPr>
        </p:nvSpPr>
        <p:spPr>
          <a:xfrm>
            <a:off x="685800" y="1600200"/>
            <a:ext cx="7772400" cy="2362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6000">
                <a:solidFill>
                  <a:srgbClr val="FFFFCC"/>
                </a:solidFill>
                <a:effectLst>
                  <a:outerShdw sx="100000" sy="100000" kx="0" ky="0" algn="b" rotWithShape="0" blurRad="12700" dist="38100" dir="2700000">
                    <a:srgbClr val="000000"/>
                  </a:outerShdw>
                </a:effectLst>
                <a:latin typeface="Viking"/>
                <a:ea typeface="Viking"/>
                <a:cs typeface="Viking"/>
                <a:sym typeface="Viking"/>
              </a:rPr>
              <a:t>Renaissance</a:t>
            </a:r>
            <a:br>
              <a:rPr sz="6000">
                <a:solidFill>
                  <a:srgbClr val="FFFFCC"/>
                </a:solidFill>
                <a:effectLst>
                  <a:outerShdw sx="100000" sy="100000" kx="0" ky="0" algn="b" rotWithShape="0" blurRad="12700" dist="38100" dir="2700000">
                    <a:srgbClr val="000000"/>
                  </a:outerShdw>
                </a:effectLst>
                <a:latin typeface="Viking"/>
                <a:ea typeface="Viking"/>
                <a:cs typeface="Viking"/>
                <a:sym typeface="Viking"/>
              </a:rPr>
            </a:br>
            <a:r>
              <a:rPr sz="4000">
                <a:solidFill>
                  <a:srgbClr val="FFFFCC"/>
                </a:solidFill>
                <a:effectLst>
                  <a:outerShdw sx="100000" sy="100000" kx="0" ky="0" algn="b" rotWithShape="0" blurRad="12700" dist="25400" dir="2700000">
                    <a:srgbClr val="000000"/>
                  </a:outerShdw>
                </a:effectLst>
                <a:latin typeface="Viking"/>
                <a:ea typeface="Viking"/>
                <a:cs typeface="Viking"/>
                <a:sym typeface="Viking"/>
              </a:rPr>
              <a:t>“the rebirth”</a:t>
            </a:r>
          </a:p>
        </p:txBody>
      </p:sp>
      <p:sp>
        <p:nvSpPr>
          <p:cNvPr id="35" name="Shape 35"/>
          <p:cNvSpPr/>
          <p:nvPr>
            <p:ph type="body" idx="4294967295"/>
          </p:nvPr>
        </p:nvSpPr>
        <p:spPr>
          <a:xfrm>
            <a:off x="1371600" y="3886200"/>
            <a:ext cx="6400800" cy="17526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lgn="ctr" defTabSz="704087">
              <a:spcBef>
                <a:spcPts val="800"/>
              </a:spcBef>
              <a:buSzTx/>
              <a:buNone/>
              <a:defRPr sz="1800">
                <a:solidFill>
                  <a:srgbClr val="000000"/>
                </a:solidFill>
              </a:defRPr>
            </a:pPr>
            <a:r>
              <a:rPr sz="3696">
                <a:solidFill>
                  <a:srgbClr val="FFFFFF"/>
                </a:solidFill>
                <a:effectLst>
                  <a:outerShdw sx="100000" sy="100000" kx="0" ky="0" algn="b" rotWithShape="0" blurRad="9779" dist="19558" dir="2700000">
                    <a:srgbClr val="000000"/>
                  </a:outerShdw>
                </a:effectLst>
                <a:latin typeface="Viking"/>
                <a:ea typeface="Viking"/>
                <a:cs typeface="Viking"/>
                <a:sym typeface="Viking"/>
              </a:rPr>
              <a:t>1350-1600</a:t>
            </a:r>
            <a:endParaRPr sz="3696">
              <a:solidFill>
                <a:srgbClr val="FFFFFF"/>
              </a:solidFill>
              <a:effectLst>
                <a:outerShdw sx="100000" sy="100000" kx="0" ky="0" algn="b" rotWithShape="0" blurRad="9779" dist="19558" dir="2700000">
                  <a:srgbClr val="000000"/>
                </a:outerShdw>
              </a:effectLst>
              <a:latin typeface="Viking"/>
              <a:ea typeface="Viking"/>
              <a:cs typeface="Viking"/>
              <a:sym typeface="Viking"/>
            </a:endParaRPr>
          </a:p>
          <a:p>
            <a:pPr lvl="0" marL="0" indent="0" algn="ctr" defTabSz="704087">
              <a:spcBef>
                <a:spcPts val="500"/>
              </a:spcBef>
              <a:buSzTx/>
              <a:buNone/>
              <a:defRPr sz="1800">
                <a:solidFill>
                  <a:srgbClr val="000000"/>
                </a:solidFill>
              </a:defRPr>
            </a:pPr>
            <a:endParaRPr sz="3696">
              <a:solidFill>
                <a:srgbClr val="FFFFFF"/>
              </a:solidFill>
              <a:effectLst>
                <a:outerShdw sx="100000" sy="100000" kx="0" ky="0" algn="b" rotWithShape="0" blurRad="9779" dist="19558" dir="2700000">
                  <a:srgbClr val="000000"/>
                </a:outerShdw>
              </a:effectLst>
              <a:latin typeface="Viking"/>
              <a:ea typeface="Viking"/>
              <a:cs typeface="Viking"/>
              <a:sym typeface="Viking"/>
            </a:endParaRPr>
          </a:p>
          <a:p>
            <a:pPr lvl="0" marL="0" indent="0" algn="ctr" defTabSz="704087">
              <a:spcBef>
                <a:spcPts val="500"/>
              </a:spcBef>
              <a:buSzTx/>
              <a:buNone/>
              <a:defRPr sz="1800">
                <a:solidFill>
                  <a:srgbClr val="000000"/>
                </a:solidFill>
              </a:defRPr>
            </a:pPr>
            <a:r>
              <a:rPr sz="2464">
                <a:solidFill>
                  <a:srgbClr val="FFFFFF"/>
                </a:solidFill>
                <a:effectLst>
                  <a:outerShdw sx="100000" sy="100000" kx="0" ky="0" algn="b" rotWithShape="0" blurRad="9779" dist="19558" dir="2700000">
                    <a:srgbClr val="000000"/>
                  </a:outerShdw>
                </a:effectLst>
                <a:latin typeface="Viking"/>
                <a:ea typeface="Viking"/>
                <a:cs typeface="Viking"/>
                <a:sym typeface="Viking"/>
              </a:rPr>
              <a:t>Chapter 16</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5">
                                            <p:bg/>
                                          </p:spTgt>
                                        </p:tgtEl>
                                        <p:attrNameLst>
                                          <p:attrName>style.visibility</p:attrName>
                                        </p:attrNameLst>
                                      </p:cBhvr>
                                      <p:to>
                                        <p:strVal val="visible"/>
                                      </p:to>
                                    </p:set>
                                    <p:animEffect filter="fade" transition="in">
                                      <p:cBhvr>
                                        <p:cTn id="7" dur="500"/>
                                        <p:tgtEl>
                                          <p:spTgt spid="35">
                                            <p:bg/>
                                          </p:spTgt>
                                        </p:tgtEl>
                                      </p:cBhvr>
                                    </p:animEffect>
                                  </p:childTnLst>
                                </p:cTn>
                              </p:par>
                              <p:par>
                                <p:cTn id="8" presetClass="entr" presetSubtype="0" presetID="10" grpId="1" fill="hold">
                                  <p:stCondLst>
                                    <p:cond delay="0"/>
                                  </p:stCondLst>
                                  <p:iterate type="el" backwards="0">
                                    <p:tmAbs val="0"/>
                                  </p:iterate>
                                  <p:childTnLst>
                                    <p:set>
                                      <p:cBhvr>
                                        <p:cTn id="9" fill="hold"/>
                                        <p:tgtEl>
                                          <p:spTgt spid="35">
                                            <p:txEl>
                                              <p:pRg st="0" end="0"/>
                                            </p:txEl>
                                          </p:spTgt>
                                        </p:tgtEl>
                                        <p:attrNameLst>
                                          <p:attrName>style.visibility</p:attrName>
                                        </p:attrNameLst>
                                      </p:cBhvr>
                                      <p:to>
                                        <p:strVal val="visible"/>
                                      </p:to>
                                    </p:set>
                                    <p:animEffect filter="fade" transition="in">
                                      <p:cBhvr>
                                        <p:cTn id="10" dur="500"/>
                                        <p:tgtEl>
                                          <p:spTgt spid="35">
                                            <p:txEl>
                                              <p:pRg st="0" end="0"/>
                                            </p:txEl>
                                          </p:spTgt>
                                        </p:tgtEl>
                                      </p:cBhvr>
                                    </p:animEffect>
                                  </p:childTnLst>
                                </p:cTn>
                              </p:par>
                            </p:childTnLst>
                          </p:cTn>
                        </p:par>
                        <p:par>
                          <p:cTn id="11" fill="hold">
                            <p:stCondLst>
                              <p:cond delay="500"/>
                            </p:stCondLst>
                            <p:childTnLst>
                              <p:par>
                                <p:cTn id="12" nodeType="afterEffect" presetClass="entr" presetSubtype="0" presetID="10" grpId="1" fill="hold">
                                  <p:stCondLst>
                                    <p:cond delay="0"/>
                                  </p:stCondLst>
                                  <p:iterate type="el" backwards="0">
                                    <p:tmAbs val="0"/>
                                  </p:iterate>
                                  <p:childTnLst>
                                    <p:set>
                                      <p:cBhvr>
                                        <p:cTn id="13" fill="hold"/>
                                        <p:tgtEl>
                                          <p:spTgt spid="35">
                                            <p:txEl>
                                              <p:pRg st="1" end="1"/>
                                            </p:txEl>
                                          </p:spTgt>
                                        </p:tgtEl>
                                        <p:attrNameLst>
                                          <p:attrName>style.visibility</p:attrName>
                                        </p:attrNameLst>
                                      </p:cBhvr>
                                      <p:to>
                                        <p:strVal val="visible"/>
                                      </p:to>
                                    </p:set>
                                    <p:animEffect filter="fade" transition="in">
                                      <p:cBhvr>
                                        <p:cTn id="14" dur="500"/>
                                        <p:tgtEl>
                                          <p:spTgt spid="3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0" grpId="1" fill="hold">
                                  <p:stCondLst>
                                    <p:cond delay="0"/>
                                  </p:stCondLst>
                                  <p:iterate type="el" backwards="0">
                                    <p:tmAbs val="0"/>
                                  </p:iterate>
                                  <p:childTnLst>
                                    <p:set>
                                      <p:cBhvr>
                                        <p:cTn id="18" fill="hold"/>
                                        <p:tgtEl>
                                          <p:spTgt spid="35">
                                            <p:txEl>
                                              <p:pRg st="2" end="2"/>
                                            </p:txEl>
                                          </p:spTgt>
                                        </p:tgtEl>
                                        <p:attrNameLst>
                                          <p:attrName>style.visibility</p:attrName>
                                        </p:attrNameLst>
                                      </p:cBhvr>
                                      <p:to>
                                        <p:strVal val="visible"/>
                                      </p:to>
                                    </p:set>
                                    <p:animEffect filter="fade" transition="in">
                                      <p:cBhvr>
                                        <p:cTn id="19" dur="500"/>
                                        <p:tgtEl>
                                          <p:spTgt spid="35">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5"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5" name="brunelleschi.png" descr="C:\WINDOWS\Desktop\Evan Hardy\History 10\brunelleschi.gif"/>
          <p:cNvPicPr/>
          <p:nvPr/>
        </p:nvPicPr>
        <p:blipFill>
          <a:blip r:embed="rId2">
            <a:extLst/>
          </a:blip>
          <a:stretch>
            <a:fillRect/>
          </a:stretch>
        </p:blipFill>
        <p:spPr>
          <a:xfrm>
            <a:off x="4800600" y="3810000"/>
            <a:ext cx="2185988" cy="2819400"/>
          </a:xfrm>
          <a:prstGeom prst="rect">
            <a:avLst/>
          </a:prstGeom>
          <a:ln w="12700">
            <a:miter lim="400000"/>
          </a:ln>
        </p:spPr>
      </p:pic>
      <p:sp>
        <p:nvSpPr>
          <p:cNvPr id="66" name="Shape 66"/>
          <p:cNvSpPr/>
          <p:nvPr>
            <p:ph type="title" idx="4294967295"/>
          </p:nvPr>
        </p:nvSpPr>
        <p:spPr>
          <a:xfrm>
            <a:off x="457200" y="277812"/>
            <a:ext cx="8229600" cy="11398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effectLst>
                  <a:outerShdw sx="100000" sy="100000" kx="0" ky="0" algn="b" rotWithShape="0" blurRad="12700" dist="25400" dir="2700000">
                    <a:srgbClr val="000000"/>
                  </a:outerShdw>
                </a:effectLst>
              </a:defRPr>
            </a:lvl1pPr>
          </a:lstStyle>
          <a:p>
            <a:pPr lvl="0">
              <a:defRPr sz="1800">
                <a:solidFill>
                  <a:srgbClr val="000000"/>
                </a:solidFill>
                <a:effectLst/>
              </a:defRPr>
            </a:pPr>
            <a:r>
              <a:rPr sz="4200">
                <a:solidFill>
                  <a:srgbClr val="FFFFCC"/>
                </a:solidFill>
                <a:effectLst>
                  <a:outerShdw sx="100000" sy="100000" kx="0" ky="0" algn="b" rotWithShape="0" blurRad="12700" dist="25400" dir="2700000">
                    <a:srgbClr val="000000"/>
                  </a:outerShdw>
                </a:effectLst>
              </a:rPr>
              <a:t>Classical Influence</a:t>
            </a:r>
          </a:p>
        </p:txBody>
      </p:sp>
      <p:sp>
        <p:nvSpPr>
          <p:cNvPr id="67" name="Shape 67"/>
          <p:cNvSpPr/>
          <p:nvPr>
            <p:ph type="body" idx="4294967295"/>
          </p:nvPr>
        </p:nvSpPr>
        <p:spPr>
          <a:xfrm>
            <a:off x="76200" y="1358900"/>
            <a:ext cx="4876800" cy="453072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187094" indent="-187094" defTabSz="886968">
              <a:lnSpc>
                <a:spcPct val="90000"/>
              </a:lnSpc>
              <a:spcBef>
                <a:spcPts val="400"/>
              </a:spcBef>
              <a:defRPr sz="1800">
                <a:solidFill>
                  <a:srgbClr val="000000"/>
                </a:solidFill>
              </a:defRPr>
            </a:pPr>
            <a:r>
              <a:rPr sz="1746">
                <a:solidFill>
                  <a:srgbClr val="FFFFFF"/>
                </a:solidFill>
                <a:effectLst>
                  <a:outerShdw sx="100000" sy="100000" kx="0" ky="0" algn="b" rotWithShape="0" blurRad="12319" dist="24638" dir="2700000">
                    <a:srgbClr val="000000"/>
                  </a:outerShdw>
                </a:effectLst>
              </a:rPr>
              <a:t>Two noted artists are the sculptor                                        Donatello and the architect                                                    Filippo Brunelleschi.</a:t>
            </a:r>
            <a:endParaRPr sz="1746">
              <a:solidFill>
                <a:srgbClr val="FFFFFF"/>
              </a:solidFill>
              <a:effectLst>
                <a:outerShdw sx="100000" sy="100000" kx="0" ky="0" algn="b" rotWithShape="0" blurRad="12319" dist="24638" dir="2700000">
                  <a:srgbClr val="000000"/>
                </a:outerShdw>
              </a:effectLst>
            </a:endParaRPr>
          </a:p>
          <a:p>
            <a:pPr lvl="0" marL="187094" indent="-187094" defTabSz="886968">
              <a:lnSpc>
                <a:spcPct val="90000"/>
              </a:lnSpc>
              <a:spcBef>
                <a:spcPts val="400"/>
              </a:spcBef>
              <a:defRPr sz="1800">
                <a:solidFill>
                  <a:srgbClr val="000000"/>
                </a:solidFill>
              </a:defRPr>
            </a:pPr>
            <a:r>
              <a:rPr sz="1746">
                <a:solidFill>
                  <a:srgbClr val="FFFFFF"/>
                </a:solidFill>
                <a:effectLst>
                  <a:outerShdw sx="100000" sy="100000" kx="0" ky="0" algn="b" rotWithShape="0" blurRad="12319" dist="24638" dir="2700000">
                    <a:srgbClr val="000000"/>
                  </a:outerShdw>
                </a:effectLst>
              </a:rPr>
              <a:t>Donatello (1386-1466) created the statue of David, a king of the ancient Hebrews.                                           David stood alone, free to be                                                   admired from all sides – he was                                            portrayed with realism and grace.</a:t>
            </a:r>
            <a:endParaRPr sz="1746">
              <a:solidFill>
                <a:srgbClr val="FFFFFF"/>
              </a:solidFill>
              <a:effectLst>
                <a:outerShdw sx="100000" sy="100000" kx="0" ky="0" algn="b" rotWithShape="0" blurRad="12319" dist="24638" dir="2700000">
                  <a:srgbClr val="000000"/>
                </a:outerShdw>
              </a:effectLst>
            </a:endParaRPr>
          </a:p>
          <a:p>
            <a:pPr lvl="0" marL="187094" indent="-187094" defTabSz="886968">
              <a:lnSpc>
                <a:spcPct val="90000"/>
              </a:lnSpc>
              <a:spcBef>
                <a:spcPts val="400"/>
              </a:spcBef>
              <a:defRPr sz="1800">
                <a:solidFill>
                  <a:srgbClr val="000000"/>
                </a:solidFill>
              </a:defRPr>
            </a:pPr>
            <a:r>
              <a:rPr sz="1746">
                <a:solidFill>
                  <a:srgbClr val="FFFFFF"/>
                </a:solidFill>
                <a:effectLst>
                  <a:outerShdw sx="100000" sy="100000" kx="0" ky="0" algn="b" rotWithShape="0" blurRad="12319" dist="24638" dir="2700000">
                    <a:srgbClr val="000000"/>
                  </a:outerShdw>
                </a:effectLst>
              </a:rPr>
              <a:t>Brunelleschi (1377-1446) and other Renaissance architects rejected medieval gothic architecture and revived classical styles.  They designed elegant buildings, using columns and domes.  </a:t>
            </a:r>
            <a:endParaRPr sz="1746">
              <a:solidFill>
                <a:srgbClr val="FFFFFF"/>
              </a:solidFill>
              <a:effectLst>
                <a:outerShdw sx="100000" sy="100000" kx="0" ky="0" algn="b" rotWithShape="0" blurRad="12319" dist="24638" dir="2700000">
                  <a:srgbClr val="000000"/>
                </a:outerShdw>
              </a:effectLst>
            </a:endParaRPr>
          </a:p>
          <a:p>
            <a:pPr lvl="0" marL="187094" indent="-187094" defTabSz="886968">
              <a:lnSpc>
                <a:spcPct val="90000"/>
              </a:lnSpc>
              <a:spcBef>
                <a:spcPts val="400"/>
              </a:spcBef>
              <a:defRPr sz="1800">
                <a:solidFill>
                  <a:srgbClr val="000000"/>
                </a:solidFill>
              </a:defRPr>
            </a:pPr>
            <a:r>
              <a:rPr sz="1746">
                <a:solidFill>
                  <a:srgbClr val="FFFFFF"/>
                </a:solidFill>
                <a:effectLst>
                  <a:outerShdw sx="100000" sy="100000" kx="0" ky="0" algn="b" rotWithShape="0" blurRad="12319" dist="24638" dir="2700000">
                    <a:srgbClr val="000000"/>
                  </a:outerShdw>
                </a:effectLst>
              </a:rPr>
              <a:t>Brunelleschi created a sensation when he proposed to top the unfinished cathedral in Florence with a vast dome.  Many people thought the building would collapse.</a:t>
            </a:r>
          </a:p>
        </p:txBody>
      </p:sp>
      <p:pic>
        <p:nvPicPr>
          <p:cNvPr id="68" name="david.jpg" descr="C:\WINDOWS\Desktop\Evan Hardy\History 10\david.jpg"/>
          <p:cNvPicPr/>
          <p:nvPr/>
        </p:nvPicPr>
        <p:blipFill>
          <a:blip r:embed="rId3">
            <a:extLst/>
          </a:blip>
          <a:stretch>
            <a:fillRect/>
          </a:stretch>
        </p:blipFill>
        <p:spPr>
          <a:xfrm>
            <a:off x="7086600" y="1066800"/>
            <a:ext cx="1874838" cy="35052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67">
                                            <p:bg/>
                                          </p:spTgt>
                                        </p:tgtEl>
                                        <p:attrNameLst>
                                          <p:attrName>style.visibility</p:attrName>
                                        </p:attrNameLst>
                                      </p:cBhvr>
                                      <p:to>
                                        <p:strVal val="visible"/>
                                      </p:to>
                                    </p:set>
                                    <p:animEffect filter="wipe(left)" transition="in">
                                      <p:cBhvr>
                                        <p:cTn id="7" dur="500"/>
                                        <p:tgtEl>
                                          <p:spTgt spid="67">
                                            <p:bg/>
                                          </p:spTgt>
                                        </p:tgtEl>
                                      </p:cBhvr>
                                    </p:animEffect>
                                  </p:childTnLst>
                                </p:cTn>
                              </p:par>
                              <p:par>
                                <p:cTn id="8" presetClass="entr" presetSubtype="8" presetID="22" grpId="1" fill="hold">
                                  <p:stCondLst>
                                    <p:cond delay="0"/>
                                  </p:stCondLst>
                                  <p:iterate type="el" backwards="0">
                                    <p:tmAbs val="0"/>
                                  </p:iterate>
                                  <p:childTnLst>
                                    <p:set>
                                      <p:cBhvr>
                                        <p:cTn id="9" fill="hold"/>
                                        <p:tgtEl>
                                          <p:spTgt spid="67">
                                            <p:txEl>
                                              <p:pRg st="0" end="0"/>
                                            </p:txEl>
                                          </p:spTgt>
                                        </p:tgtEl>
                                        <p:attrNameLst>
                                          <p:attrName>style.visibility</p:attrName>
                                        </p:attrNameLst>
                                      </p:cBhvr>
                                      <p:to>
                                        <p:strVal val="visible"/>
                                      </p:to>
                                    </p:set>
                                    <p:animEffect filter="wipe(left)" transition="in">
                                      <p:cBhvr>
                                        <p:cTn id="10" dur="500"/>
                                        <p:tgtEl>
                                          <p:spTgt spid="6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67">
                                            <p:txEl>
                                              <p:pRg st="1" end="1"/>
                                            </p:txEl>
                                          </p:spTgt>
                                        </p:tgtEl>
                                        <p:attrNameLst>
                                          <p:attrName>style.visibility</p:attrName>
                                        </p:attrNameLst>
                                      </p:cBhvr>
                                      <p:to>
                                        <p:strVal val="visible"/>
                                      </p:to>
                                    </p:set>
                                    <p:animEffect filter="wipe(left)" transition="in">
                                      <p:cBhvr>
                                        <p:cTn id="15" dur="500"/>
                                        <p:tgtEl>
                                          <p:spTgt spid="6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67">
                                            <p:txEl>
                                              <p:pRg st="2" end="2"/>
                                            </p:txEl>
                                          </p:spTgt>
                                        </p:tgtEl>
                                        <p:attrNameLst>
                                          <p:attrName>style.visibility</p:attrName>
                                        </p:attrNameLst>
                                      </p:cBhvr>
                                      <p:to>
                                        <p:strVal val="visible"/>
                                      </p:to>
                                    </p:set>
                                    <p:animEffect filter="wipe(left)" transition="in">
                                      <p:cBhvr>
                                        <p:cTn id="20" dur="500"/>
                                        <p:tgtEl>
                                          <p:spTgt spid="6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1" fill="hold">
                                  <p:stCondLst>
                                    <p:cond delay="0"/>
                                  </p:stCondLst>
                                  <p:iterate type="el" backwards="0">
                                    <p:tmAbs val="0"/>
                                  </p:iterate>
                                  <p:childTnLst>
                                    <p:set>
                                      <p:cBhvr>
                                        <p:cTn id="24" fill="hold"/>
                                        <p:tgtEl>
                                          <p:spTgt spid="67">
                                            <p:txEl>
                                              <p:pRg st="3" end="3"/>
                                            </p:txEl>
                                          </p:spTgt>
                                        </p:tgtEl>
                                        <p:attrNameLst>
                                          <p:attrName>style.visibility</p:attrName>
                                        </p:attrNameLst>
                                      </p:cBhvr>
                                      <p:to>
                                        <p:strVal val="visible"/>
                                      </p:to>
                                    </p:set>
                                    <p:animEffect filter="wipe(left)" transition="in">
                                      <p:cBhvr>
                                        <p:cTn id="25" dur="500"/>
                                        <p:tgtEl>
                                          <p:spTgt spid="6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0" presetID="10" grpId="2" fill="hold">
                                  <p:stCondLst>
                                    <p:cond delay="0"/>
                                  </p:stCondLst>
                                  <p:iterate type="el" backwards="0">
                                    <p:tmAbs val="0"/>
                                  </p:iterate>
                                  <p:childTnLst>
                                    <p:set>
                                      <p:cBhvr>
                                        <p:cTn id="29" fill="hold"/>
                                        <p:tgtEl>
                                          <p:spTgt spid="65"/>
                                        </p:tgtEl>
                                        <p:attrNameLst>
                                          <p:attrName>style.visibility</p:attrName>
                                        </p:attrNameLst>
                                      </p:cBhvr>
                                      <p:to>
                                        <p:strVal val="visible"/>
                                      </p:to>
                                    </p:set>
                                    <p:animEffect filter="fade" transition="in">
                                      <p:cBhvr>
                                        <p:cTn id="30" dur="500"/>
                                        <p:tgtEl>
                                          <p:spTgt spid="65"/>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0" presetID="10" grpId="3" fill="hold">
                                  <p:stCondLst>
                                    <p:cond delay="0"/>
                                  </p:stCondLst>
                                  <p:iterate type="el" backwards="0">
                                    <p:tmAbs val="0"/>
                                  </p:iterate>
                                  <p:childTnLst>
                                    <p:set>
                                      <p:cBhvr>
                                        <p:cTn id="34" fill="hold"/>
                                        <p:tgtEl>
                                          <p:spTgt spid="68"/>
                                        </p:tgtEl>
                                        <p:attrNameLst>
                                          <p:attrName>style.visibility</p:attrName>
                                        </p:attrNameLst>
                                      </p:cBhvr>
                                      <p:to>
                                        <p:strVal val="visible"/>
                                      </p:to>
                                    </p:set>
                                    <p:animEffect filter="fade" transition="in">
                                      <p:cBhvr>
                                        <p:cTn id="35" dur="500"/>
                                        <p:tgtEl>
                                          <p:spTgt spid="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67" grpId="1"/>
      <p:bldP build="whole" bldLvl="1" animBg="1" rev="0" advAuto="0" spid="65" grpId="2"/>
      <p:bldP build="whole" bldLvl="1" animBg="1" rev="0" advAuto="0" spid="68" grpId="3"/>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hape 70"/>
          <p:cNvSpPr/>
          <p:nvPr>
            <p:ph type="title" idx="4294967295"/>
          </p:nvPr>
        </p:nvSpPr>
        <p:spPr>
          <a:xfrm>
            <a:off x="457200" y="277812"/>
            <a:ext cx="8229600" cy="11398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effectLst>
                  <a:outerShdw sx="100000" sy="100000" kx="0" ky="0" algn="b" rotWithShape="0" blurRad="12700" dist="25400" dir="2700000">
                    <a:srgbClr val="000000"/>
                  </a:outerShdw>
                </a:effectLst>
              </a:defRPr>
            </a:lvl1pPr>
          </a:lstStyle>
          <a:p>
            <a:pPr lvl="0">
              <a:defRPr sz="1800">
                <a:solidFill>
                  <a:srgbClr val="000000"/>
                </a:solidFill>
                <a:effectLst/>
              </a:defRPr>
            </a:pPr>
            <a:r>
              <a:rPr sz="4200">
                <a:solidFill>
                  <a:srgbClr val="FFFFCC"/>
                </a:solidFill>
                <a:effectLst>
                  <a:outerShdw sx="100000" sy="100000" kx="0" ky="0" algn="b" rotWithShape="0" blurRad="12700" dist="25400" dir="2700000">
                    <a:srgbClr val="000000"/>
                  </a:outerShdw>
                </a:effectLst>
              </a:rPr>
              <a:t>New Techniques In Art</a:t>
            </a:r>
          </a:p>
        </p:txBody>
      </p:sp>
      <p:sp>
        <p:nvSpPr>
          <p:cNvPr id="71" name="Shape 71"/>
          <p:cNvSpPr/>
          <p:nvPr>
            <p:ph type="body" idx="4294967295"/>
          </p:nvPr>
        </p:nvSpPr>
        <p:spPr>
          <a:xfrm>
            <a:off x="457200" y="1600200"/>
            <a:ext cx="8229600" cy="453072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00037" indent="-300037">
              <a:lnSpc>
                <a:spcPct val="90000"/>
              </a:lnSpc>
              <a:spcBef>
                <a:spcPts val="600"/>
              </a:spcBef>
              <a:defRPr sz="1800">
                <a:solidFill>
                  <a:srgbClr val="000000"/>
                </a:solidFill>
              </a:defRPr>
            </a:pPr>
            <a:r>
              <a:rPr sz="2800">
                <a:solidFill>
                  <a:srgbClr val="FFFFFF"/>
                </a:solidFill>
                <a:effectLst>
                  <a:outerShdw sx="100000" sy="100000" kx="0" ky="0" algn="b" rotWithShape="0" blurRad="12700" dist="25400" dir="2700000">
                    <a:srgbClr val="000000"/>
                  </a:outerShdw>
                </a:effectLst>
              </a:rPr>
              <a:t>Artists tried to show the world realistically, as it actually existed.</a:t>
            </a:r>
            <a:endParaRPr sz="2800">
              <a:solidFill>
                <a:srgbClr val="FFFFFF"/>
              </a:solidFill>
              <a:effectLst>
                <a:outerShdw sx="100000" sy="100000" kx="0" ky="0" algn="b" rotWithShape="0" blurRad="12700" dist="25400" dir="2700000">
                  <a:srgbClr val="000000"/>
                </a:outerShdw>
              </a:effectLst>
            </a:endParaRPr>
          </a:p>
          <a:p>
            <a:pPr lvl="0" marL="300037" indent="-300037">
              <a:lnSpc>
                <a:spcPct val="90000"/>
              </a:lnSpc>
              <a:spcBef>
                <a:spcPts val="600"/>
              </a:spcBef>
              <a:defRPr sz="1800">
                <a:solidFill>
                  <a:srgbClr val="000000"/>
                </a:solidFill>
              </a:defRPr>
            </a:pPr>
            <a:r>
              <a:rPr sz="2800">
                <a:solidFill>
                  <a:srgbClr val="FFFFFF"/>
                </a:solidFill>
                <a:effectLst>
                  <a:outerShdw sx="100000" sy="100000" kx="0" ky="0" algn="b" rotWithShape="0" blurRad="12700" dist="25400" dir="2700000">
                    <a:srgbClr val="000000"/>
                  </a:outerShdw>
                </a:effectLst>
              </a:rPr>
              <a:t>They developed rules of perspective to give paintings an even more realistic look.  The rules enabled artists to paint scenes so that they appeared to be three dimensional.  </a:t>
            </a:r>
            <a:r>
              <a:rPr sz="2800">
                <a:solidFill>
                  <a:srgbClr val="FFFFFF"/>
                </a:solidFill>
                <a:effectLst>
                  <a:outerShdw sx="100000" sy="100000" kx="0" ky="0" algn="b" rotWithShape="0" blurRad="12700" dist="25400" dir="2700000">
                    <a:srgbClr val="000000"/>
                  </a:outerShdw>
                </a:effectLst>
              </a:rPr>
              <a:t>For example, to give a sense of depth or distance in a scene, figures closer to the viewer were drawn larger.  Those further off were drawn smaller.</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71">
                                            <p:bg/>
                                          </p:spTgt>
                                        </p:tgtEl>
                                        <p:attrNameLst>
                                          <p:attrName>style.visibility</p:attrName>
                                        </p:attrNameLst>
                                      </p:cBhvr>
                                      <p:to>
                                        <p:strVal val="visible"/>
                                      </p:to>
                                    </p:set>
                                    <p:animEffect filter="wipe(left)" transition="in">
                                      <p:cBhvr>
                                        <p:cTn id="7" dur="500"/>
                                        <p:tgtEl>
                                          <p:spTgt spid="71">
                                            <p:bg/>
                                          </p:spTgt>
                                        </p:tgtEl>
                                      </p:cBhvr>
                                    </p:animEffect>
                                  </p:childTnLst>
                                </p:cTn>
                              </p:par>
                              <p:par>
                                <p:cTn id="8" presetClass="entr" presetSubtype="8" presetID="22" grpId="1" fill="hold">
                                  <p:stCondLst>
                                    <p:cond delay="0"/>
                                  </p:stCondLst>
                                  <p:iterate type="el" backwards="0">
                                    <p:tmAbs val="0"/>
                                  </p:iterate>
                                  <p:childTnLst>
                                    <p:set>
                                      <p:cBhvr>
                                        <p:cTn id="9" fill="hold"/>
                                        <p:tgtEl>
                                          <p:spTgt spid="71">
                                            <p:txEl>
                                              <p:pRg st="0" end="0"/>
                                            </p:txEl>
                                          </p:spTgt>
                                        </p:tgtEl>
                                        <p:attrNameLst>
                                          <p:attrName>style.visibility</p:attrName>
                                        </p:attrNameLst>
                                      </p:cBhvr>
                                      <p:to>
                                        <p:strVal val="visible"/>
                                      </p:to>
                                    </p:set>
                                    <p:animEffect filter="wipe(left)" transition="in">
                                      <p:cBhvr>
                                        <p:cTn id="10" dur="500"/>
                                        <p:tgtEl>
                                          <p:spTgt spid="7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71">
                                            <p:txEl>
                                              <p:pRg st="1" end="1"/>
                                            </p:txEl>
                                          </p:spTgt>
                                        </p:tgtEl>
                                        <p:attrNameLst>
                                          <p:attrName>style.visibility</p:attrName>
                                        </p:attrNameLst>
                                      </p:cBhvr>
                                      <p:to>
                                        <p:strVal val="visible"/>
                                      </p:to>
                                    </p:set>
                                    <p:animEffect filter="wipe(left)" transition="in">
                                      <p:cBhvr>
                                        <p:cTn id="15" dur="500"/>
                                        <p:tgtEl>
                                          <p:spTgt spid="71">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71"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ph type="title" idx="4294967295"/>
          </p:nvPr>
        </p:nvSpPr>
        <p:spPr>
          <a:xfrm>
            <a:off x="457200" y="277812"/>
            <a:ext cx="8229600" cy="11398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effectLst>
                  <a:outerShdw sx="100000" sy="100000" kx="0" ky="0" algn="b" rotWithShape="0" blurRad="12700" dist="25400" dir="2700000">
                    <a:srgbClr val="000000"/>
                  </a:outerShdw>
                </a:effectLst>
              </a:defRPr>
            </a:lvl1pPr>
          </a:lstStyle>
          <a:p>
            <a:pPr lvl="0">
              <a:defRPr sz="1800">
                <a:solidFill>
                  <a:srgbClr val="000000"/>
                </a:solidFill>
                <a:effectLst/>
              </a:defRPr>
            </a:pPr>
            <a:r>
              <a:rPr sz="4200">
                <a:solidFill>
                  <a:srgbClr val="FFFFCC"/>
                </a:solidFill>
                <a:effectLst>
                  <a:outerShdw sx="100000" sy="100000" kx="0" ky="0" algn="b" rotWithShape="0" blurRad="12700" dist="25400" dir="2700000">
                    <a:srgbClr val="000000"/>
                  </a:outerShdw>
                </a:effectLst>
              </a:rPr>
              <a:t>Great Italian Artists</a:t>
            </a:r>
          </a:p>
        </p:txBody>
      </p:sp>
      <p:sp>
        <p:nvSpPr>
          <p:cNvPr id="74" name="Shape 74"/>
          <p:cNvSpPr/>
          <p:nvPr>
            <p:ph type="body" idx="4294967295"/>
          </p:nvPr>
        </p:nvSpPr>
        <p:spPr>
          <a:xfrm>
            <a:off x="457200" y="1600200"/>
            <a:ext cx="6324600" cy="453072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3200">
                <a:solidFill>
                  <a:srgbClr val="FFFFFF"/>
                </a:solidFill>
                <a:effectLst>
                  <a:outerShdw sx="100000" sy="100000" kx="0" ky="0" algn="b" rotWithShape="0" blurRad="12700" dist="25400" dir="2700000">
                    <a:srgbClr val="000000"/>
                  </a:outerShdw>
                </a:effectLst>
                <a:latin typeface="Tahoma Negreta"/>
                <a:ea typeface="Tahoma Negreta"/>
                <a:cs typeface="Tahoma Negreta"/>
                <a:sym typeface="Tahoma Negreta"/>
              </a:rPr>
              <a:t>Leonardo da Vinci</a:t>
            </a:r>
            <a:r>
              <a:rPr sz="3200">
                <a:solidFill>
                  <a:srgbClr val="FFFFFF"/>
                </a:solidFill>
                <a:effectLst>
                  <a:outerShdw sx="100000" sy="100000" kx="0" ky="0" algn="b" rotWithShape="0" blurRad="12700" dist="25400" dir="2700000">
                    <a:srgbClr val="000000"/>
                  </a:outerShdw>
                </a:effectLst>
              </a:rPr>
              <a:t> (1452-1519)</a:t>
            </a:r>
            <a:r>
              <a:rPr sz="2400">
                <a:solidFill>
                  <a:srgbClr val="FFFFFF"/>
                </a:solidFill>
                <a:effectLst>
                  <a:outerShdw sx="100000" sy="100000" kx="0" ky="0" algn="b" rotWithShape="0" blurRad="12700" dist="25400" dir="2700000">
                    <a:srgbClr val="000000"/>
                  </a:outerShdw>
                </a:effectLst>
              </a:rPr>
              <a:t> – was fascinated by flight, he observed birds on the wing.  In his notebooks he showed how he thought humans might use wings to fly.  In order to understand the anatomy of the human body, he dissected corpses.  He then used his knowledge to paint more realistic figures.</a:t>
            </a:r>
            <a:endParaRPr sz="2400">
              <a:solidFill>
                <a:srgbClr val="FFFFFF"/>
              </a:solidFill>
              <a:effectLst>
                <a:outerShdw sx="100000" sy="100000" kx="0" ky="0" algn="b" rotWithShape="0" blurRad="12700" dist="25400" dir="2700000">
                  <a:srgbClr val="000000"/>
                </a:outerShdw>
              </a:effectLst>
            </a:endParaRPr>
          </a:p>
          <a:p>
            <a:pPr lvl="0" marL="257175" indent="-257175">
              <a:spcBef>
                <a:spcPts val="500"/>
              </a:spcBef>
              <a:defRPr sz="1800">
                <a:solidFill>
                  <a:srgbClr val="000000"/>
                </a:solidFill>
              </a:defRPr>
            </a:pPr>
            <a:r>
              <a:rPr sz="2400">
                <a:solidFill>
                  <a:srgbClr val="FFFFFF"/>
                </a:solidFill>
                <a:effectLst>
                  <a:outerShdw sx="100000" sy="100000" kx="0" ky="0" algn="b" rotWithShape="0" blurRad="12700" dist="25400" dir="2700000">
                    <a:srgbClr val="000000"/>
                  </a:outerShdw>
                </a:effectLst>
              </a:rPr>
              <a:t>Sadly, much of Leonardo’s work has been lost.  Only 15 of his paintings survive.</a:t>
            </a:r>
          </a:p>
        </p:txBody>
      </p:sp>
      <p:pic>
        <p:nvPicPr>
          <p:cNvPr id="75" name="Leonardo_da_Vinci2.jpg" descr="C:\WINDOWS\Desktop\Evan Hardy\History 10\Leonardo_da_Vinci2.jpg"/>
          <p:cNvPicPr/>
          <p:nvPr/>
        </p:nvPicPr>
        <p:blipFill>
          <a:blip r:embed="rId2">
            <a:extLst/>
          </a:blip>
          <a:stretch>
            <a:fillRect/>
          </a:stretch>
        </p:blipFill>
        <p:spPr>
          <a:xfrm>
            <a:off x="6723062" y="1905000"/>
            <a:ext cx="2420938" cy="36591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74">
                                            <p:bg/>
                                          </p:spTgt>
                                        </p:tgtEl>
                                        <p:attrNameLst>
                                          <p:attrName>style.visibility</p:attrName>
                                        </p:attrNameLst>
                                      </p:cBhvr>
                                      <p:to>
                                        <p:strVal val="visible"/>
                                      </p:to>
                                    </p:set>
                                    <p:animEffect filter="wipe(left)" transition="in">
                                      <p:cBhvr>
                                        <p:cTn id="7" dur="500"/>
                                        <p:tgtEl>
                                          <p:spTgt spid="74">
                                            <p:bg/>
                                          </p:spTgt>
                                        </p:tgtEl>
                                      </p:cBhvr>
                                    </p:animEffect>
                                  </p:childTnLst>
                                </p:cTn>
                              </p:par>
                              <p:par>
                                <p:cTn id="8" presetClass="entr" presetSubtype="8" presetID="22" grpId="1" fill="hold">
                                  <p:stCondLst>
                                    <p:cond delay="0"/>
                                  </p:stCondLst>
                                  <p:iterate type="el" backwards="0">
                                    <p:tmAbs val="0"/>
                                  </p:iterate>
                                  <p:childTnLst>
                                    <p:set>
                                      <p:cBhvr>
                                        <p:cTn id="9" fill="hold"/>
                                        <p:tgtEl>
                                          <p:spTgt spid="74">
                                            <p:txEl>
                                              <p:pRg st="0" end="0"/>
                                            </p:txEl>
                                          </p:spTgt>
                                        </p:tgtEl>
                                        <p:attrNameLst>
                                          <p:attrName>style.visibility</p:attrName>
                                        </p:attrNameLst>
                                      </p:cBhvr>
                                      <p:to>
                                        <p:strVal val="visible"/>
                                      </p:to>
                                    </p:set>
                                    <p:animEffect filter="wipe(left)" transition="in">
                                      <p:cBhvr>
                                        <p:cTn id="10" dur="500"/>
                                        <p:tgtEl>
                                          <p:spTgt spid="7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74">
                                            <p:txEl>
                                              <p:pRg st="1" end="1"/>
                                            </p:txEl>
                                          </p:spTgt>
                                        </p:tgtEl>
                                        <p:attrNameLst>
                                          <p:attrName>style.visibility</p:attrName>
                                        </p:attrNameLst>
                                      </p:cBhvr>
                                      <p:to>
                                        <p:strVal val="visible"/>
                                      </p:to>
                                    </p:set>
                                    <p:animEffect filter="wipe(left)" transition="in">
                                      <p:cBhvr>
                                        <p:cTn id="15" dur="500"/>
                                        <p:tgtEl>
                                          <p:spTgt spid="7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0" grpId="2" fill="hold">
                                  <p:stCondLst>
                                    <p:cond delay="0"/>
                                  </p:stCondLst>
                                  <p:iterate type="el" backwards="0">
                                    <p:tmAbs val="0"/>
                                  </p:iterate>
                                  <p:childTnLst>
                                    <p:set>
                                      <p:cBhvr>
                                        <p:cTn id="19" fill="hold"/>
                                        <p:tgtEl>
                                          <p:spTgt spid="75"/>
                                        </p:tgtEl>
                                        <p:attrNameLst>
                                          <p:attrName>style.visibility</p:attrName>
                                        </p:attrNameLst>
                                      </p:cBhvr>
                                      <p:to>
                                        <p:strVal val="visible"/>
                                      </p:to>
                                    </p:set>
                                    <p:animEffect filter="fade" transition="in">
                                      <p:cBhvr>
                                        <p:cTn id="20" dur="500"/>
                                        <p:tgtEl>
                                          <p:spTgt spid="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5" grpId="2"/>
      <p:bldP build="p" bldLvl="1" animBg="1" rev="0" advAuto="0" spid="74"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title" idx="4294967295"/>
          </p:nvPr>
        </p:nvSpPr>
        <p:spPr>
          <a:xfrm>
            <a:off x="457200" y="277812"/>
            <a:ext cx="8229600" cy="11398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effectLst>
                  <a:outerShdw sx="100000" sy="100000" kx="0" ky="0" algn="b" rotWithShape="0" blurRad="12700" dist="25400" dir="2700000">
                    <a:srgbClr val="000000"/>
                  </a:outerShdw>
                </a:effectLst>
              </a:defRPr>
            </a:lvl1pPr>
          </a:lstStyle>
          <a:p>
            <a:pPr lvl="0">
              <a:defRPr sz="1800">
                <a:solidFill>
                  <a:srgbClr val="000000"/>
                </a:solidFill>
                <a:effectLst/>
              </a:defRPr>
            </a:pPr>
            <a:r>
              <a:rPr sz="4200">
                <a:solidFill>
                  <a:srgbClr val="FFFFCC"/>
                </a:solidFill>
                <a:effectLst>
                  <a:outerShdw sx="100000" sy="100000" kx="0" ky="0" algn="b" rotWithShape="0" blurRad="12700" dist="25400" dir="2700000">
                    <a:srgbClr val="000000"/>
                  </a:outerShdw>
                </a:effectLst>
              </a:rPr>
              <a:t>Da Vinci – The Last Supper</a:t>
            </a:r>
          </a:p>
        </p:txBody>
      </p:sp>
      <p:pic>
        <p:nvPicPr>
          <p:cNvPr id="78" name="Last%20Supper.jpg" descr="C:\WINDOWS\Desktop\Evan Hardy\History 10\Last%20Supper.jpg"/>
          <p:cNvPicPr/>
          <p:nvPr/>
        </p:nvPicPr>
        <p:blipFill>
          <a:blip r:embed="rId2">
            <a:extLst/>
          </a:blip>
          <a:stretch>
            <a:fillRect/>
          </a:stretch>
        </p:blipFill>
        <p:spPr>
          <a:xfrm>
            <a:off x="914400" y="1524000"/>
            <a:ext cx="7572375" cy="436403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78"/>
                                        </p:tgtEl>
                                        <p:attrNameLst>
                                          <p:attrName>style.visibility</p:attrName>
                                        </p:attrNameLst>
                                      </p:cBhvr>
                                      <p:to>
                                        <p:strVal val="visible"/>
                                      </p:to>
                                    </p:set>
                                    <p:animEffect filter="fade" transition="in">
                                      <p:cBhvr>
                                        <p:cTn id="7" dur="5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8"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Shape 80"/>
          <p:cNvSpPr/>
          <p:nvPr>
            <p:ph type="title" idx="4294967295"/>
          </p:nvPr>
        </p:nvSpPr>
        <p:spPr>
          <a:xfrm>
            <a:off x="685800" y="381000"/>
            <a:ext cx="7772400" cy="1219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effectLst>
                  <a:outerShdw sx="100000" sy="100000" kx="0" ky="0" algn="b" rotWithShape="0" blurRad="12700" dist="25400" dir="2700000">
                    <a:srgbClr val="000000"/>
                  </a:outerShdw>
                </a:effectLst>
              </a:defRPr>
            </a:lvl1pPr>
          </a:lstStyle>
          <a:p>
            <a:pPr lvl="0">
              <a:defRPr sz="1800">
                <a:solidFill>
                  <a:srgbClr val="000000"/>
                </a:solidFill>
                <a:effectLst/>
              </a:defRPr>
            </a:pPr>
            <a:r>
              <a:rPr sz="4200">
                <a:solidFill>
                  <a:srgbClr val="FFFFCC"/>
                </a:solidFill>
                <a:effectLst>
                  <a:outerShdw sx="100000" sy="100000" kx="0" ky="0" algn="b" rotWithShape="0" blurRad="12700" dist="25400" dir="2700000">
                    <a:srgbClr val="000000"/>
                  </a:outerShdw>
                </a:effectLst>
              </a:rPr>
              <a:t>Da Vinci – Mona Lisa</a:t>
            </a:r>
          </a:p>
        </p:txBody>
      </p:sp>
      <p:sp>
        <p:nvSpPr>
          <p:cNvPr id="81" name="Shape 81"/>
          <p:cNvSpPr/>
          <p:nvPr>
            <p:ph type="body" idx="4294967295"/>
          </p:nvPr>
        </p:nvSpPr>
        <p:spPr>
          <a:xfrm>
            <a:off x="1371600" y="5638800"/>
            <a:ext cx="6400800" cy="9144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0" indent="0" algn="ctr" defTabSz="832104">
              <a:spcBef>
                <a:spcPts val="400"/>
              </a:spcBef>
              <a:buSzTx/>
              <a:buNone/>
              <a:defRPr sz="1820">
                <a:solidFill>
                  <a:srgbClr val="EBF25A"/>
                </a:solidFill>
                <a:effectLst>
                  <a:outerShdw sx="100000" sy="100000" kx="0" ky="0" algn="b" rotWithShape="0" blurRad="11557" dist="23114" dir="2700000">
                    <a:srgbClr val="000000"/>
                  </a:outerShdw>
                </a:effectLst>
              </a:defRPr>
            </a:lvl1pPr>
          </a:lstStyle>
          <a:p>
            <a:pPr lvl="0">
              <a:defRPr sz="1800">
                <a:solidFill>
                  <a:srgbClr val="000000"/>
                </a:solidFill>
                <a:effectLst/>
              </a:defRPr>
            </a:pPr>
            <a:r>
              <a:rPr sz="1820">
                <a:solidFill>
                  <a:srgbClr val="EBF25A"/>
                </a:solidFill>
                <a:effectLst>
                  <a:outerShdw sx="100000" sy="100000" kx="0" ky="0" algn="b" rotWithShape="0" blurRad="11557" dist="23114" dir="2700000">
                    <a:srgbClr val="000000"/>
                  </a:outerShdw>
                </a:effectLst>
              </a:rPr>
              <a:t>One of the most famous works of art in the world – a portrait of Lisa della Giaconda, wife of a Florentine merchant.</a:t>
            </a:r>
          </a:p>
        </p:txBody>
      </p:sp>
      <p:pic>
        <p:nvPicPr>
          <p:cNvPr id="82" name="monalisa.jpg" descr="C:\WINDOWS\Desktop\Evan Hardy\History 10\monalisa.jpg"/>
          <p:cNvPicPr/>
          <p:nvPr/>
        </p:nvPicPr>
        <p:blipFill>
          <a:blip r:embed="rId2">
            <a:extLst/>
          </a:blip>
          <a:stretch>
            <a:fillRect/>
          </a:stretch>
        </p:blipFill>
        <p:spPr>
          <a:xfrm>
            <a:off x="2895600" y="1295400"/>
            <a:ext cx="2886075" cy="43434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81">
                                            <p:bg/>
                                          </p:spTgt>
                                        </p:tgtEl>
                                        <p:attrNameLst>
                                          <p:attrName>style.visibility</p:attrName>
                                        </p:attrNameLst>
                                      </p:cBhvr>
                                      <p:to>
                                        <p:strVal val="visible"/>
                                      </p:to>
                                    </p:set>
                                    <p:animEffect filter="fade" transition="in">
                                      <p:cBhvr>
                                        <p:cTn id="7" dur="500"/>
                                        <p:tgtEl>
                                          <p:spTgt spid="81">
                                            <p:bg/>
                                          </p:spTgt>
                                        </p:tgtEl>
                                      </p:cBhvr>
                                    </p:animEffect>
                                  </p:childTnLst>
                                </p:cTn>
                              </p:par>
                              <p:par>
                                <p:cTn id="8" presetClass="entr" presetSubtype="0" presetID="10" grpId="1" fill="hold">
                                  <p:stCondLst>
                                    <p:cond delay="0"/>
                                  </p:stCondLst>
                                  <p:iterate type="el" backwards="0">
                                    <p:tmAbs val="0"/>
                                  </p:iterate>
                                  <p:childTnLst>
                                    <p:set>
                                      <p:cBhvr>
                                        <p:cTn id="9" fill="hold"/>
                                        <p:tgtEl>
                                          <p:spTgt spid="81">
                                            <p:txEl>
                                              <p:pRg st="0" end="0"/>
                                            </p:txEl>
                                          </p:spTgt>
                                        </p:tgtEl>
                                        <p:attrNameLst>
                                          <p:attrName>style.visibility</p:attrName>
                                        </p:attrNameLst>
                                      </p:cBhvr>
                                      <p:to>
                                        <p:strVal val="visible"/>
                                      </p:to>
                                    </p:set>
                                    <p:animEffect filter="fade" transition="in">
                                      <p:cBhvr>
                                        <p:cTn id="10" dur="500"/>
                                        <p:tgtEl>
                                          <p:spTgt spid="8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0" grpId="2" fill="hold">
                                  <p:stCondLst>
                                    <p:cond delay="0"/>
                                  </p:stCondLst>
                                  <p:iterate type="el" backwards="0">
                                    <p:tmAbs val="0"/>
                                  </p:iterate>
                                  <p:childTnLst>
                                    <p:set>
                                      <p:cBhvr>
                                        <p:cTn id="14" fill="hold"/>
                                        <p:tgtEl>
                                          <p:spTgt spid="82"/>
                                        </p:tgtEl>
                                        <p:attrNameLst>
                                          <p:attrName>style.visibility</p:attrName>
                                        </p:attrNameLst>
                                      </p:cBhvr>
                                      <p:to>
                                        <p:strVal val="visible"/>
                                      </p:to>
                                    </p:set>
                                    <p:animEffect filter="fade" transition="in">
                                      <p:cBhvr>
                                        <p:cTn id="15" dur="5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81" grpId="1"/>
      <p:bldP build="whole" bldLvl="1" animBg="1" rev="0" advAuto="0" spid="82" grpId="2"/>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ph type="title" idx="4294967295"/>
          </p:nvPr>
        </p:nvSpPr>
        <p:spPr>
          <a:xfrm>
            <a:off x="457200" y="277812"/>
            <a:ext cx="8229600" cy="11398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effectLst>
                  <a:outerShdw sx="100000" sy="100000" kx="0" ky="0" algn="b" rotWithShape="0" blurRad="12700" dist="25400" dir="2700000">
                    <a:srgbClr val="000000"/>
                  </a:outerShdw>
                </a:effectLst>
              </a:defRPr>
            </a:lvl1pPr>
          </a:lstStyle>
          <a:p>
            <a:pPr lvl="0">
              <a:defRPr sz="1800">
                <a:solidFill>
                  <a:srgbClr val="000000"/>
                </a:solidFill>
                <a:effectLst/>
              </a:defRPr>
            </a:pPr>
            <a:r>
              <a:rPr sz="4200">
                <a:solidFill>
                  <a:srgbClr val="FFFFCC"/>
                </a:solidFill>
                <a:effectLst>
                  <a:outerShdw sx="100000" sy="100000" kx="0" ky="0" algn="b" rotWithShape="0" blurRad="12700" dist="25400" dir="2700000">
                    <a:srgbClr val="000000"/>
                  </a:outerShdw>
                </a:effectLst>
              </a:rPr>
              <a:t>Da Vinci – The Vitruvian Man</a:t>
            </a:r>
          </a:p>
        </p:txBody>
      </p:sp>
      <p:pic>
        <p:nvPicPr>
          <p:cNvPr id="85" name="leonardo1.jpg" descr="C:\WINDOWS\Desktop\Evan Hardy\History 10\leonardo1.jpg"/>
          <p:cNvPicPr/>
          <p:nvPr/>
        </p:nvPicPr>
        <p:blipFill>
          <a:blip r:embed="rId2">
            <a:extLst/>
          </a:blip>
          <a:stretch>
            <a:fillRect/>
          </a:stretch>
        </p:blipFill>
        <p:spPr>
          <a:xfrm>
            <a:off x="2133600" y="1295400"/>
            <a:ext cx="4995863" cy="50292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85"/>
                                        </p:tgtEl>
                                        <p:attrNameLst>
                                          <p:attrName>style.visibility</p:attrName>
                                        </p:attrNameLst>
                                      </p:cBhvr>
                                      <p:to>
                                        <p:strVal val="visible"/>
                                      </p:to>
                                    </p:set>
                                    <p:animEffect filter="fade" transition="in">
                                      <p:cBhvr>
                                        <p:cTn id="7" dur="5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5"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title" idx="4294967295"/>
          </p:nvPr>
        </p:nvSpPr>
        <p:spPr>
          <a:xfrm>
            <a:off x="457200" y="277812"/>
            <a:ext cx="8229600" cy="1139826"/>
          </a:xfrm>
          <a:prstGeom prst="rect">
            <a:avLst/>
          </a:prstGeom>
          <a:ln w="12700">
            <a:miter lim="400000"/>
          </a:ln>
        </p:spPr>
        <p:txBody>
          <a:bodyPr lIns="0" tIns="0" rIns="0" bIns="0" anchor="ctr">
            <a:normAutofit fontScale="100000" lnSpcReduction="0"/>
          </a:bodyPr>
          <a:lstStyle/>
          <a:p>
            <a:pPr lvl="0">
              <a:defRPr>
                <a:effectLst>
                  <a:outerShdw sx="100000" sy="100000" kx="0" ky="0" algn="b" rotWithShape="0" blurRad="12700" dist="25400" dir="2700000">
                    <a:srgbClr val="000000"/>
                  </a:outerShdw>
                </a:effectLst>
              </a:defRPr>
            </a:pPr>
          </a:p>
        </p:txBody>
      </p:sp>
      <p:sp>
        <p:nvSpPr>
          <p:cNvPr id="88" name="Shape 88"/>
          <p:cNvSpPr/>
          <p:nvPr>
            <p:ph type="body" idx="4294967295"/>
          </p:nvPr>
        </p:nvSpPr>
        <p:spPr>
          <a:xfrm>
            <a:off x="2590800" y="1524000"/>
            <a:ext cx="6324600" cy="453072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3200">
                <a:solidFill>
                  <a:srgbClr val="FFFFFF"/>
                </a:solidFill>
                <a:effectLst>
                  <a:outerShdw sx="100000" sy="100000" kx="0" ky="0" algn="b" rotWithShape="0" blurRad="12700" dist="25400" dir="2700000">
                    <a:srgbClr val="000000"/>
                  </a:outerShdw>
                </a:effectLst>
                <a:latin typeface="Tahoma Negreta"/>
                <a:ea typeface="Tahoma Negreta"/>
                <a:cs typeface="Tahoma Negreta"/>
                <a:sym typeface="Tahoma Negreta"/>
              </a:rPr>
              <a:t>Michelangelo </a:t>
            </a:r>
            <a:r>
              <a:rPr sz="3200">
                <a:solidFill>
                  <a:srgbClr val="FFFFFF"/>
                </a:solidFill>
                <a:effectLst>
                  <a:outerShdw sx="100000" sy="100000" kx="0" ky="0" algn="b" rotWithShape="0" blurRad="12700" dist="25400" dir="2700000">
                    <a:srgbClr val="000000"/>
                  </a:outerShdw>
                </a:effectLst>
              </a:rPr>
              <a:t>(1475-1564)</a:t>
            </a:r>
            <a:r>
              <a:rPr sz="2400">
                <a:solidFill>
                  <a:srgbClr val="FFFFFF"/>
                </a:solidFill>
                <a:effectLst>
                  <a:outerShdw sx="100000" sy="100000" kx="0" ky="0" algn="b" rotWithShape="0" blurRad="12700" dist="25400" dir="2700000">
                    <a:srgbClr val="000000"/>
                  </a:outerShdw>
                </a:effectLst>
              </a:rPr>
              <a:t> – In 1508, Pope Julius II asked Michelangelo to paint the ceiling of the Sistine Chapel in the Vatican, the pope’s palace in Rome. </a:t>
            </a:r>
            <a:endParaRPr sz="2400">
              <a:solidFill>
                <a:srgbClr val="FFFFFF"/>
              </a:solidFill>
              <a:effectLst>
                <a:outerShdw sx="100000" sy="100000" kx="0" ky="0" algn="b" rotWithShape="0" blurRad="12700" dist="25400" dir="2700000">
                  <a:srgbClr val="000000"/>
                </a:outerShdw>
              </a:effectLst>
            </a:endParaRPr>
          </a:p>
          <a:p>
            <a:pPr lvl="0" marL="257175" indent="-257175">
              <a:spcBef>
                <a:spcPts val="500"/>
              </a:spcBef>
              <a:defRPr sz="1800">
                <a:solidFill>
                  <a:srgbClr val="000000"/>
                </a:solidFill>
              </a:defRPr>
            </a:pPr>
            <a:r>
              <a:rPr sz="2400">
                <a:solidFill>
                  <a:srgbClr val="FFFFFF"/>
                </a:solidFill>
                <a:effectLst>
                  <a:outerShdw sx="100000" sy="100000" kx="0" ky="0" algn="b" rotWithShape="0" blurRad="12700" dist="25400" dir="2700000">
                    <a:srgbClr val="000000"/>
                  </a:outerShdw>
                </a:effectLst>
              </a:rPr>
              <a:t>Michelangelo devoted four years to the task.  For hours each day he lay on his back atop a high scaffold and painted scenes from the Bible such as God creating the world, Noah and the flood, and Christ’s crucifixion.</a:t>
            </a:r>
          </a:p>
        </p:txBody>
      </p:sp>
      <p:pic>
        <p:nvPicPr>
          <p:cNvPr id="89" name="Michelango_Portrait_by_Daniele da Volterra.jpg" descr="C:\WINDOWS\Desktop\Evan Hardy\History 10\Michelango_Portrait_by_Daniele da Volterra.jpg"/>
          <p:cNvPicPr/>
          <p:nvPr/>
        </p:nvPicPr>
        <p:blipFill>
          <a:blip r:embed="rId2">
            <a:extLst/>
          </a:blip>
          <a:stretch>
            <a:fillRect/>
          </a:stretch>
        </p:blipFill>
        <p:spPr>
          <a:xfrm>
            <a:off x="304800" y="1600200"/>
            <a:ext cx="2239963" cy="3057525"/>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88">
                                            <p:bg/>
                                          </p:spTgt>
                                        </p:tgtEl>
                                        <p:attrNameLst>
                                          <p:attrName>style.visibility</p:attrName>
                                        </p:attrNameLst>
                                      </p:cBhvr>
                                      <p:to>
                                        <p:strVal val="visible"/>
                                      </p:to>
                                    </p:set>
                                    <p:animEffect filter="wipe(left)" transition="in">
                                      <p:cBhvr>
                                        <p:cTn id="7" dur="500"/>
                                        <p:tgtEl>
                                          <p:spTgt spid="88">
                                            <p:bg/>
                                          </p:spTgt>
                                        </p:tgtEl>
                                      </p:cBhvr>
                                    </p:animEffect>
                                  </p:childTnLst>
                                </p:cTn>
                              </p:par>
                              <p:par>
                                <p:cTn id="8" presetClass="entr" presetSubtype="8" presetID="22" grpId="1" fill="hold">
                                  <p:stCondLst>
                                    <p:cond delay="0"/>
                                  </p:stCondLst>
                                  <p:iterate type="el" backwards="0">
                                    <p:tmAbs val="0"/>
                                  </p:iterate>
                                  <p:childTnLst>
                                    <p:set>
                                      <p:cBhvr>
                                        <p:cTn id="9" fill="hold"/>
                                        <p:tgtEl>
                                          <p:spTgt spid="88">
                                            <p:txEl>
                                              <p:pRg st="0" end="0"/>
                                            </p:txEl>
                                          </p:spTgt>
                                        </p:tgtEl>
                                        <p:attrNameLst>
                                          <p:attrName>style.visibility</p:attrName>
                                        </p:attrNameLst>
                                      </p:cBhvr>
                                      <p:to>
                                        <p:strVal val="visible"/>
                                      </p:to>
                                    </p:set>
                                    <p:animEffect filter="wipe(left)" transition="in">
                                      <p:cBhvr>
                                        <p:cTn id="10" dur="500"/>
                                        <p:tgtEl>
                                          <p:spTgt spid="8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88">
                                            <p:txEl>
                                              <p:pRg st="1" end="1"/>
                                            </p:txEl>
                                          </p:spTgt>
                                        </p:tgtEl>
                                        <p:attrNameLst>
                                          <p:attrName>style.visibility</p:attrName>
                                        </p:attrNameLst>
                                      </p:cBhvr>
                                      <p:to>
                                        <p:strVal val="visible"/>
                                      </p:to>
                                    </p:set>
                                    <p:animEffect filter="wipe(left)" transition="in">
                                      <p:cBhvr>
                                        <p:cTn id="15" dur="500"/>
                                        <p:tgtEl>
                                          <p:spTgt spid="8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0" grpId="2" fill="hold">
                                  <p:stCondLst>
                                    <p:cond delay="0"/>
                                  </p:stCondLst>
                                  <p:iterate type="el" backwards="0">
                                    <p:tmAbs val="0"/>
                                  </p:iterate>
                                  <p:childTnLst>
                                    <p:set>
                                      <p:cBhvr>
                                        <p:cTn id="19" fill="hold"/>
                                        <p:tgtEl>
                                          <p:spTgt spid="89"/>
                                        </p:tgtEl>
                                        <p:attrNameLst>
                                          <p:attrName>style.visibility</p:attrName>
                                        </p:attrNameLst>
                                      </p:cBhvr>
                                      <p:to>
                                        <p:strVal val="visible"/>
                                      </p:to>
                                    </p:set>
                                    <p:animEffect filter="fade" transition="in">
                                      <p:cBhvr>
                                        <p:cTn id="20" dur="5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9" grpId="2"/>
      <p:bldP build="p" bldLvl="1" animBg="1" rev="0" advAuto="0" spid="88"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ph type="title" idx="4294967295"/>
          </p:nvPr>
        </p:nvSpPr>
        <p:spPr>
          <a:xfrm>
            <a:off x="457200" y="277812"/>
            <a:ext cx="8229600" cy="11398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effectLst>
                  <a:outerShdw sx="100000" sy="100000" kx="0" ky="0" algn="b" rotWithShape="0" blurRad="12700" dist="25400" dir="2700000">
                    <a:srgbClr val="000000"/>
                  </a:outerShdw>
                </a:effectLst>
              </a:defRPr>
            </a:lvl1pPr>
          </a:lstStyle>
          <a:p>
            <a:pPr lvl="0">
              <a:defRPr sz="1800">
                <a:solidFill>
                  <a:srgbClr val="000000"/>
                </a:solidFill>
                <a:effectLst/>
              </a:defRPr>
            </a:pPr>
            <a:r>
              <a:rPr sz="4200">
                <a:solidFill>
                  <a:srgbClr val="FFFFCC"/>
                </a:solidFill>
                <a:effectLst>
                  <a:outerShdw sx="100000" sy="100000" kx="0" ky="0" algn="b" rotWithShape="0" blurRad="12700" dist="25400" dir="2700000">
                    <a:srgbClr val="000000"/>
                  </a:outerShdw>
                </a:effectLst>
              </a:rPr>
              <a:t>Michelangelo – Sistine Chapel</a:t>
            </a:r>
          </a:p>
        </p:txBody>
      </p:sp>
      <p:pic>
        <p:nvPicPr>
          <p:cNvPr id="92" name="michelangelo-creation-adam-.jpg" descr="C:\WINDOWS\Desktop\Evan Hardy\History 10\michelangelo-creation-adam-.jpg"/>
          <p:cNvPicPr/>
          <p:nvPr/>
        </p:nvPicPr>
        <p:blipFill>
          <a:blip r:embed="rId2">
            <a:extLst/>
          </a:blip>
          <a:stretch>
            <a:fillRect/>
          </a:stretch>
        </p:blipFill>
        <p:spPr>
          <a:xfrm>
            <a:off x="457200" y="1676400"/>
            <a:ext cx="8180388" cy="4714875"/>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92"/>
                                        </p:tgtEl>
                                        <p:attrNameLst>
                                          <p:attrName>style.visibility</p:attrName>
                                        </p:attrNameLst>
                                      </p:cBhvr>
                                      <p:to>
                                        <p:strVal val="visible"/>
                                      </p:to>
                                    </p:set>
                                    <p:animEffect filter="fade" transition="in">
                                      <p:cBhvr>
                                        <p:cTn id="7" dur="5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2"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effectLst/>
              </a:defRPr>
            </a:pPr>
            <a:fld id="{86CB4B4D-7CA3-9044-876B-883B54F8677D}" type="slidenum">
              <a:rPr sz="1000">
                <a:solidFill>
                  <a:srgbClr val="FFFFFF"/>
                </a:solidFill>
                <a:effectLst>
                  <a:outerShdw sx="100000" sy="100000" kx="0" ky="0" algn="b" rotWithShape="0" blurRad="12700" dist="25400" dir="2700000">
                    <a:srgbClr val="000000"/>
                  </a:outerShdw>
                </a:effectLst>
              </a:rPr>
            </a:fld>
          </a:p>
        </p:txBody>
      </p:sp>
      <p:pic>
        <p:nvPicPr>
          <p:cNvPr id="95" name="pasted-image.png"/>
          <p:cNvPicPr/>
          <p:nvPr/>
        </p:nvPicPr>
        <p:blipFill>
          <a:blip r:embed="rId2">
            <a:extLst/>
          </a:blip>
          <a:stretch>
            <a:fillRect/>
          </a:stretch>
        </p:blipFill>
        <p:spPr>
          <a:xfrm>
            <a:off x="0" y="300632"/>
            <a:ext cx="9144000" cy="6256736"/>
          </a:xfrm>
          <a:prstGeom prst="rect">
            <a:avLst/>
          </a:prstGeom>
          <a:ln w="12700">
            <a:miter lim="400000"/>
          </a:ln>
        </p:spPr>
      </p:pic>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title" idx="4294967295"/>
          </p:nvPr>
        </p:nvSpPr>
        <p:spPr>
          <a:xfrm>
            <a:off x="457200" y="277812"/>
            <a:ext cx="8229600" cy="11398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4000">
                <a:effectLst>
                  <a:outerShdw sx="100000" sy="100000" kx="0" ky="0" algn="b" rotWithShape="0" blurRad="12700" dist="25400" dir="2700000">
                    <a:srgbClr val="000000"/>
                  </a:outerShdw>
                </a:effectLst>
              </a:defRPr>
            </a:lvl1pPr>
          </a:lstStyle>
          <a:p>
            <a:pPr lvl="0">
              <a:defRPr sz="1800">
                <a:solidFill>
                  <a:srgbClr val="000000"/>
                </a:solidFill>
                <a:effectLst/>
              </a:defRPr>
            </a:pPr>
            <a:r>
              <a:rPr sz="4000">
                <a:solidFill>
                  <a:srgbClr val="FFFFCC"/>
                </a:solidFill>
                <a:effectLst>
                  <a:outerShdw sx="100000" sy="100000" kx="0" ky="0" algn="b" rotWithShape="0" blurRad="12700" dist="25400" dir="2700000">
                    <a:srgbClr val="000000"/>
                  </a:outerShdw>
                </a:effectLst>
              </a:rPr>
              <a:t>Michelangelo - The Statue of David</a:t>
            </a:r>
          </a:p>
        </p:txBody>
      </p:sp>
      <p:pic>
        <p:nvPicPr>
          <p:cNvPr id="98" name="Florence%2520Michelangelo%27s%2520David.jpg" descr="C:\WINDOWS\Desktop\Evan Hardy\History 10\Florence%2520Michelangelo%27s%2520David.jpg"/>
          <p:cNvPicPr/>
          <p:nvPr/>
        </p:nvPicPr>
        <p:blipFill>
          <a:blip r:embed="rId2">
            <a:extLst/>
          </a:blip>
          <a:stretch>
            <a:fillRect/>
          </a:stretch>
        </p:blipFill>
        <p:spPr>
          <a:xfrm>
            <a:off x="2895600" y="1295400"/>
            <a:ext cx="3141663" cy="47244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98"/>
                                        </p:tgtEl>
                                        <p:attrNameLst>
                                          <p:attrName>style.visibility</p:attrName>
                                        </p:attrNameLst>
                                      </p:cBhvr>
                                      <p:to>
                                        <p:strVal val="visible"/>
                                      </p:to>
                                    </p:set>
                                    <p:animEffect filter="fade" transition="in">
                                      <p:cBhvr>
                                        <p:cTn id="7" dur="5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8"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 name="Shape 37"/>
          <p:cNvSpPr/>
          <p:nvPr>
            <p:ph type="title" idx="4294967295"/>
          </p:nvPr>
        </p:nvSpPr>
        <p:spPr>
          <a:xfrm>
            <a:off x="457200" y="277812"/>
            <a:ext cx="8229600" cy="11398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effectLst>
                  <a:outerShdw sx="100000" sy="100000" kx="0" ky="0" algn="b" rotWithShape="0" blurRad="12700" dist="25400" dir="2700000">
                    <a:srgbClr val="000000"/>
                  </a:outerShdw>
                </a:effectLst>
              </a:defRPr>
            </a:lvl1pPr>
          </a:lstStyle>
          <a:p>
            <a:pPr lvl="0">
              <a:defRPr sz="1800">
                <a:solidFill>
                  <a:srgbClr val="000000"/>
                </a:solidFill>
                <a:effectLst/>
              </a:defRPr>
            </a:pPr>
            <a:r>
              <a:rPr sz="4200">
                <a:solidFill>
                  <a:srgbClr val="FFFFCC"/>
                </a:solidFill>
                <a:effectLst>
                  <a:outerShdw sx="100000" sy="100000" kx="0" ky="0" algn="b" rotWithShape="0" blurRad="12700" dist="25400" dir="2700000">
                    <a:srgbClr val="000000"/>
                  </a:outerShdw>
                </a:effectLst>
              </a:rPr>
              <a:t>Spirit of the Renaissance</a:t>
            </a:r>
          </a:p>
        </p:txBody>
      </p:sp>
      <p:sp>
        <p:nvSpPr>
          <p:cNvPr id="38" name="Shape 38"/>
          <p:cNvSpPr/>
          <p:nvPr>
            <p:ph type="body" idx="4294967295"/>
          </p:nvPr>
        </p:nvSpPr>
        <p:spPr>
          <a:xfrm>
            <a:off x="457200" y="1447799"/>
            <a:ext cx="8229600" cy="4953002"/>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57175" indent="-257175">
              <a:spcBef>
                <a:spcPts val="500"/>
              </a:spcBef>
              <a:defRPr sz="1800">
                <a:solidFill>
                  <a:srgbClr val="000000"/>
                </a:solidFill>
              </a:defRPr>
            </a:pPr>
            <a:r>
              <a:rPr sz="2400">
                <a:solidFill>
                  <a:srgbClr val="F7EDFF"/>
                </a:solidFill>
                <a:effectLst>
                  <a:outerShdw sx="100000" sy="100000" kx="0" ky="0" algn="b" rotWithShape="0" blurRad="12700" dist="25400" dir="2700000">
                    <a:srgbClr val="000000"/>
                  </a:outerShdw>
                </a:effectLst>
              </a:rPr>
              <a:t>1300s saw economic distress, war and the Black Death</a:t>
            </a:r>
            <a:endParaRPr sz="2400">
              <a:solidFill>
                <a:srgbClr val="F7EDFF"/>
              </a:solidFill>
              <a:effectLst>
                <a:outerShdw sx="100000" sy="100000" kx="0" ky="0" algn="b" rotWithShape="0" blurRad="12700" dist="25400" dir="2700000">
                  <a:srgbClr val="000000"/>
                </a:outerShdw>
              </a:effectLst>
            </a:endParaRPr>
          </a:p>
          <a:p>
            <a:pPr lvl="0" marL="257175" indent="-257175">
              <a:spcBef>
                <a:spcPts val="500"/>
              </a:spcBef>
              <a:defRPr sz="1800">
                <a:solidFill>
                  <a:srgbClr val="000000"/>
                </a:solidFill>
              </a:defRPr>
            </a:pPr>
            <a:r>
              <a:rPr sz="2400">
                <a:solidFill>
                  <a:srgbClr val="F7EDFF"/>
                </a:solidFill>
                <a:effectLst>
                  <a:outerShdw sx="100000" sy="100000" kx="0" ky="0" algn="b" rotWithShape="0" blurRad="12700" dist="25400" dir="2700000">
                    <a:srgbClr val="000000"/>
                  </a:outerShdw>
                </a:effectLst>
              </a:rPr>
              <a:t>Renaissance began in city-states of Northern Italy</a:t>
            </a:r>
          </a:p>
        </p:txBody>
      </p:sp>
      <p:pic>
        <p:nvPicPr>
          <p:cNvPr id="39" name="Italy 1494.jpg" descr="Italy 1494"/>
          <p:cNvPicPr/>
          <p:nvPr/>
        </p:nvPicPr>
        <p:blipFill>
          <a:blip r:embed="rId2">
            <a:extLst/>
          </a:blip>
          <a:stretch>
            <a:fillRect/>
          </a:stretch>
        </p:blipFill>
        <p:spPr>
          <a:xfrm>
            <a:off x="2438400" y="2362200"/>
            <a:ext cx="4276725" cy="4286250"/>
          </a:xfrm>
          <a:prstGeom prst="rect">
            <a:avLst/>
          </a:prstGeom>
          <a:ln w="12700">
            <a:miter lim="400000"/>
          </a:ln>
        </p:spPr>
      </p:pic>
      <p:sp>
        <p:nvSpPr>
          <p:cNvPr id="40" name="Shape 40"/>
          <p:cNvSpPr/>
          <p:nvPr/>
        </p:nvSpPr>
        <p:spPr>
          <a:xfrm>
            <a:off x="4309859" y="3243579"/>
            <a:ext cx="524282" cy="370841"/>
          </a:xfrm>
          <a:prstGeom prst="rect">
            <a:avLst/>
          </a:prstGeom>
          <a:ln w="12700">
            <a:miter lim="400000"/>
          </a:ln>
        </p:spPr>
        <p:txBody>
          <a:bodyPr wrap="none" lIns="45719" rIns="45719">
            <a:spAutoFit/>
          </a:bodyPr>
          <a:lstStyle/>
          <a:p>
            <a:pPr lvl="0"/>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 grpId="1" fill="hold">
                                  <p:stCondLst>
                                    <p:cond delay="0"/>
                                  </p:stCondLst>
                                  <p:iterate type="el" backwards="0">
                                    <p:tmAbs val="0"/>
                                  </p:iterate>
                                  <p:childTnLst>
                                    <p:set>
                                      <p:cBhvr>
                                        <p:cTn id="6" fill="hold"/>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8" presetID="22" grpId="2" fill="hold">
                                  <p:stCondLst>
                                    <p:cond delay="0"/>
                                  </p:stCondLst>
                                  <p:iterate type="el" backwards="0">
                                    <p:tmAbs val="0"/>
                                  </p:iterate>
                                  <p:childTnLst>
                                    <p:set>
                                      <p:cBhvr>
                                        <p:cTn id="10" fill="hold"/>
                                        <p:tgtEl>
                                          <p:spTgt spid="38">
                                            <p:bg/>
                                          </p:spTgt>
                                        </p:tgtEl>
                                        <p:attrNameLst>
                                          <p:attrName>style.visibility</p:attrName>
                                        </p:attrNameLst>
                                      </p:cBhvr>
                                      <p:to>
                                        <p:strVal val="visible"/>
                                      </p:to>
                                    </p:set>
                                    <p:animEffect filter="wipe(left)" transition="in">
                                      <p:cBhvr>
                                        <p:cTn id="11" dur="500"/>
                                        <p:tgtEl>
                                          <p:spTgt spid="38">
                                            <p:bg/>
                                          </p:spTgt>
                                        </p:tgtEl>
                                      </p:cBhvr>
                                    </p:animEffect>
                                  </p:childTnLst>
                                </p:cTn>
                              </p:par>
                              <p:par>
                                <p:cTn id="12" presetClass="entr" presetSubtype="8" presetID="22" grpId="2" fill="hold">
                                  <p:stCondLst>
                                    <p:cond delay="0"/>
                                  </p:stCondLst>
                                  <p:iterate type="el" backwards="0">
                                    <p:tmAbs val="0"/>
                                  </p:iterate>
                                  <p:childTnLst>
                                    <p:set>
                                      <p:cBhvr>
                                        <p:cTn id="13" fill="hold"/>
                                        <p:tgtEl>
                                          <p:spTgt spid="38">
                                            <p:txEl>
                                              <p:pRg st="0" end="0"/>
                                            </p:txEl>
                                          </p:spTgt>
                                        </p:tgtEl>
                                        <p:attrNameLst>
                                          <p:attrName>style.visibility</p:attrName>
                                        </p:attrNameLst>
                                      </p:cBhvr>
                                      <p:to>
                                        <p:strVal val="visible"/>
                                      </p:to>
                                    </p:set>
                                    <p:animEffect filter="wipe(left)" transition="in">
                                      <p:cBhvr>
                                        <p:cTn id="14" dur="500"/>
                                        <p:tgtEl>
                                          <p:spTgt spid="3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8" presetID="22" grpId="2" fill="hold">
                                  <p:stCondLst>
                                    <p:cond delay="0"/>
                                  </p:stCondLst>
                                  <p:iterate type="el" backwards="0">
                                    <p:tmAbs val="0"/>
                                  </p:iterate>
                                  <p:childTnLst>
                                    <p:set>
                                      <p:cBhvr>
                                        <p:cTn id="18" fill="hold"/>
                                        <p:tgtEl>
                                          <p:spTgt spid="38">
                                            <p:txEl>
                                              <p:pRg st="1" end="1"/>
                                            </p:txEl>
                                          </p:spTgt>
                                        </p:tgtEl>
                                        <p:attrNameLst>
                                          <p:attrName>style.visibility</p:attrName>
                                        </p:attrNameLst>
                                      </p:cBhvr>
                                      <p:to>
                                        <p:strVal val="visible"/>
                                      </p:to>
                                    </p:set>
                                    <p:animEffect filter="wipe(left)" transition="in">
                                      <p:cBhvr>
                                        <p:cTn id="19" dur="500"/>
                                        <p:tgtEl>
                                          <p:spTgt spid="3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0" grpId="3" fill="hold">
                                  <p:stCondLst>
                                    <p:cond delay="0"/>
                                  </p:stCondLst>
                                  <p:iterate type="el" backwards="0">
                                    <p:tmAbs val="0"/>
                                  </p:iterate>
                                  <p:childTnLst>
                                    <p:set>
                                      <p:cBhvr>
                                        <p:cTn id="23" fill="hold"/>
                                        <p:tgtEl>
                                          <p:spTgt spid="39"/>
                                        </p:tgtEl>
                                        <p:attrNameLst>
                                          <p:attrName>style.visibility</p:attrName>
                                        </p:attrNameLst>
                                      </p:cBhvr>
                                      <p:to>
                                        <p:strVal val="visible"/>
                                      </p:to>
                                    </p:set>
                                    <p:animEffect filter="fade" transition="in">
                                      <p:cBhvr>
                                        <p:cTn id="24" dur="500"/>
                                        <p:tgtEl>
                                          <p:spTgt spid="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 grpId="1"/>
      <p:bldP build="p" bldLvl="1" animBg="1" rev="0" advAuto="0" spid="38" grpId="2"/>
      <p:bldP build="whole" bldLvl="1" animBg="1" rev="0" advAuto="0" spid="39" grpId="3"/>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Shape 100"/>
          <p:cNvSpPr/>
          <p:nvPr>
            <p:ph type="title" idx="4294967295"/>
          </p:nvPr>
        </p:nvSpPr>
        <p:spPr>
          <a:xfrm>
            <a:off x="457200" y="277812"/>
            <a:ext cx="8229600" cy="1139826"/>
          </a:xfrm>
          <a:prstGeom prst="rect">
            <a:avLst/>
          </a:prstGeom>
          <a:ln w="12700">
            <a:miter lim="400000"/>
          </a:ln>
        </p:spPr>
        <p:txBody>
          <a:bodyPr lIns="0" tIns="0" rIns="0" bIns="0" anchor="ctr">
            <a:normAutofit fontScale="100000" lnSpcReduction="0"/>
          </a:bodyPr>
          <a:lstStyle/>
          <a:p>
            <a:pPr lvl="0">
              <a:defRPr>
                <a:effectLst>
                  <a:outerShdw sx="100000" sy="100000" kx="0" ky="0" algn="b" rotWithShape="0" blurRad="12700" dist="25400" dir="2700000">
                    <a:srgbClr val="000000"/>
                  </a:outerShdw>
                </a:effectLst>
              </a:defRPr>
            </a:pPr>
          </a:p>
        </p:txBody>
      </p:sp>
      <p:sp>
        <p:nvSpPr>
          <p:cNvPr id="101" name="Shape 101"/>
          <p:cNvSpPr/>
          <p:nvPr>
            <p:ph type="body" idx="4294967295"/>
          </p:nvPr>
        </p:nvSpPr>
        <p:spPr>
          <a:xfrm>
            <a:off x="457200" y="1600200"/>
            <a:ext cx="8229600" cy="453072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3200">
                <a:solidFill>
                  <a:srgbClr val="FFFFFF"/>
                </a:solidFill>
                <a:effectLst>
                  <a:outerShdw sx="100000" sy="100000" kx="0" ky="0" algn="b" rotWithShape="0" blurRad="12700" dist="25400" dir="2700000">
                    <a:srgbClr val="000000"/>
                  </a:outerShdw>
                </a:effectLst>
                <a:latin typeface="Tahoma Negreta"/>
                <a:ea typeface="Tahoma Negreta"/>
                <a:cs typeface="Tahoma Negreta"/>
                <a:sym typeface="Tahoma Negreta"/>
              </a:rPr>
              <a:t>Raphael </a:t>
            </a:r>
            <a:r>
              <a:rPr sz="3200">
                <a:solidFill>
                  <a:srgbClr val="FFFFFF"/>
                </a:solidFill>
                <a:effectLst>
                  <a:outerShdw sx="100000" sy="100000" kx="0" ky="0" algn="b" rotWithShape="0" blurRad="12700" dist="25400" dir="2700000">
                    <a:srgbClr val="000000"/>
                  </a:outerShdw>
                </a:effectLst>
              </a:rPr>
              <a:t>(1483-1520)</a:t>
            </a:r>
            <a:r>
              <a:rPr sz="2400">
                <a:solidFill>
                  <a:srgbClr val="FFFFFF"/>
                </a:solidFill>
                <a:effectLst>
                  <a:outerShdw sx="100000" sy="100000" kx="0" ky="0" algn="b" rotWithShape="0" blurRad="12700" dist="25400" dir="2700000">
                    <a:srgbClr val="000000"/>
                  </a:outerShdw>
                </a:effectLst>
              </a:rPr>
              <a:t> – Raphael favored the bright colors traditionally used by painters from the Umbria region of Italy.</a:t>
            </a:r>
            <a:endParaRPr sz="2400">
              <a:solidFill>
                <a:srgbClr val="FFFFFF"/>
              </a:solidFill>
              <a:effectLst>
                <a:outerShdw sx="100000" sy="100000" kx="0" ky="0" algn="b" rotWithShape="0" blurRad="12700" dist="25400" dir="2700000">
                  <a:srgbClr val="000000"/>
                </a:outerShdw>
              </a:effectLst>
            </a:endParaRPr>
          </a:p>
          <a:p>
            <a:pPr lvl="0" marL="257175" indent="-257175">
              <a:spcBef>
                <a:spcPts val="500"/>
              </a:spcBef>
              <a:defRPr sz="1800">
                <a:solidFill>
                  <a:srgbClr val="000000"/>
                </a:solidFill>
              </a:defRPr>
            </a:pPr>
            <a:r>
              <a:rPr sz="2400">
                <a:solidFill>
                  <a:srgbClr val="FFFFFF"/>
                </a:solidFill>
                <a:effectLst>
                  <a:outerShdw sx="100000" sy="100000" kx="0" ky="0" algn="b" rotWithShape="0" blurRad="12700" dist="25400" dir="2700000">
                    <a:srgbClr val="000000"/>
                  </a:outerShdw>
                </a:effectLst>
              </a:rPr>
              <a:t>He often painted the Madonna, or Mother of Jesus, and the infant Jesus.</a:t>
            </a:r>
          </a:p>
        </p:txBody>
      </p:sp>
      <p:pic>
        <p:nvPicPr>
          <p:cNvPr id="102" name="Raphael Sanzio.jpg" descr="C:\WINDOWS\Desktop\Evan Hardy\History 10\Raphael Sanzio.jpg"/>
          <p:cNvPicPr/>
          <p:nvPr/>
        </p:nvPicPr>
        <p:blipFill>
          <a:blip r:embed="rId2">
            <a:extLst/>
          </a:blip>
          <a:stretch>
            <a:fillRect/>
          </a:stretch>
        </p:blipFill>
        <p:spPr>
          <a:xfrm>
            <a:off x="3276600" y="3497262"/>
            <a:ext cx="2487613" cy="336073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01">
                                            <p:bg/>
                                          </p:spTgt>
                                        </p:tgtEl>
                                        <p:attrNameLst>
                                          <p:attrName>style.visibility</p:attrName>
                                        </p:attrNameLst>
                                      </p:cBhvr>
                                      <p:to>
                                        <p:strVal val="visible"/>
                                      </p:to>
                                    </p:set>
                                    <p:animEffect filter="wipe(left)" transition="in">
                                      <p:cBhvr>
                                        <p:cTn id="7" dur="500"/>
                                        <p:tgtEl>
                                          <p:spTgt spid="101">
                                            <p:bg/>
                                          </p:spTgt>
                                        </p:tgtEl>
                                      </p:cBhvr>
                                    </p:animEffect>
                                  </p:childTnLst>
                                </p:cTn>
                              </p:par>
                              <p:par>
                                <p:cTn id="8" presetClass="entr" presetSubtype="8" presetID="22" grpId="1" fill="hold">
                                  <p:stCondLst>
                                    <p:cond delay="0"/>
                                  </p:stCondLst>
                                  <p:iterate type="el" backwards="0">
                                    <p:tmAbs val="0"/>
                                  </p:iterate>
                                  <p:childTnLst>
                                    <p:set>
                                      <p:cBhvr>
                                        <p:cTn id="9" fill="hold"/>
                                        <p:tgtEl>
                                          <p:spTgt spid="101">
                                            <p:txEl>
                                              <p:pRg st="0" end="0"/>
                                            </p:txEl>
                                          </p:spTgt>
                                        </p:tgtEl>
                                        <p:attrNameLst>
                                          <p:attrName>style.visibility</p:attrName>
                                        </p:attrNameLst>
                                      </p:cBhvr>
                                      <p:to>
                                        <p:strVal val="visible"/>
                                      </p:to>
                                    </p:set>
                                    <p:animEffect filter="wipe(left)" transition="in">
                                      <p:cBhvr>
                                        <p:cTn id="10" dur="500"/>
                                        <p:tgtEl>
                                          <p:spTgt spid="10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101">
                                            <p:txEl>
                                              <p:pRg st="1" end="1"/>
                                            </p:txEl>
                                          </p:spTgt>
                                        </p:tgtEl>
                                        <p:attrNameLst>
                                          <p:attrName>style.visibility</p:attrName>
                                        </p:attrNameLst>
                                      </p:cBhvr>
                                      <p:to>
                                        <p:strVal val="visible"/>
                                      </p:to>
                                    </p:set>
                                    <p:animEffect filter="wipe(left)" transition="in">
                                      <p:cBhvr>
                                        <p:cTn id="15" dur="500"/>
                                        <p:tgtEl>
                                          <p:spTgt spid="10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0" grpId="2" fill="hold">
                                  <p:stCondLst>
                                    <p:cond delay="0"/>
                                  </p:stCondLst>
                                  <p:iterate type="el" backwards="0">
                                    <p:tmAbs val="0"/>
                                  </p:iterate>
                                  <p:childTnLst>
                                    <p:set>
                                      <p:cBhvr>
                                        <p:cTn id="19" fill="hold"/>
                                        <p:tgtEl>
                                          <p:spTgt spid="102"/>
                                        </p:tgtEl>
                                        <p:attrNameLst>
                                          <p:attrName>style.visibility</p:attrName>
                                        </p:attrNameLst>
                                      </p:cBhvr>
                                      <p:to>
                                        <p:strVal val="visible"/>
                                      </p:to>
                                    </p:set>
                                    <p:animEffect filter="fade" transition="in">
                                      <p:cBhvr>
                                        <p:cTn id="20" dur="5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2" grpId="2"/>
      <p:bldP build="p" bldLvl="1" animBg="1" rev="0" advAuto="0" spid="101"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 name="Shape 104"/>
          <p:cNvSpPr/>
          <p:nvPr>
            <p:ph type="title" idx="4294967295"/>
          </p:nvPr>
        </p:nvSpPr>
        <p:spPr>
          <a:xfrm>
            <a:off x="457200" y="277812"/>
            <a:ext cx="8229600" cy="11398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effectLst>
                  <a:outerShdw sx="100000" sy="100000" kx="0" ky="0" algn="b" rotWithShape="0" blurRad="12700" dist="25400" dir="2700000">
                    <a:srgbClr val="000000"/>
                  </a:outerShdw>
                </a:effectLst>
              </a:defRPr>
            </a:lvl1pPr>
          </a:lstStyle>
          <a:p>
            <a:pPr lvl="0">
              <a:defRPr sz="1800">
                <a:solidFill>
                  <a:srgbClr val="000000"/>
                </a:solidFill>
                <a:effectLst/>
              </a:defRPr>
            </a:pPr>
            <a:r>
              <a:rPr sz="4200">
                <a:solidFill>
                  <a:srgbClr val="FFFFCC"/>
                </a:solidFill>
                <a:effectLst>
                  <a:outerShdw sx="100000" sy="100000" kx="0" ky="0" algn="b" rotWithShape="0" blurRad="12700" dist="25400" dir="2700000">
                    <a:srgbClr val="000000"/>
                  </a:outerShdw>
                </a:effectLst>
              </a:rPr>
              <a:t>Raphael – Madonna of the Pinks</a:t>
            </a:r>
          </a:p>
        </p:txBody>
      </p:sp>
      <p:pic>
        <p:nvPicPr>
          <p:cNvPr id="105" name="Raphael_Madonna_of_the_Pinks.jpeg" descr="C:\WINDOWS\Desktop\Evan Hardy\History 10\Raphael_Madonna_of_the_Pinks.jpg"/>
          <p:cNvPicPr/>
          <p:nvPr/>
        </p:nvPicPr>
        <p:blipFill>
          <a:blip r:embed="rId2">
            <a:extLst/>
          </a:blip>
          <a:stretch>
            <a:fillRect/>
          </a:stretch>
        </p:blipFill>
        <p:spPr>
          <a:xfrm>
            <a:off x="2362200" y="1219200"/>
            <a:ext cx="4308475" cy="532765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05"/>
                                        </p:tgtEl>
                                        <p:attrNameLst>
                                          <p:attrName>style.visibility</p:attrName>
                                        </p:attrNameLst>
                                      </p:cBhvr>
                                      <p:to>
                                        <p:strVal val="visible"/>
                                      </p:to>
                                    </p:set>
                                    <p:animEffect filter="fade" transition="in">
                                      <p:cBhvr>
                                        <p:cTn id="7" dur="5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5"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Shape 107"/>
          <p:cNvSpPr/>
          <p:nvPr>
            <p:ph type="title" idx="4294967295"/>
          </p:nvPr>
        </p:nvSpPr>
        <p:spPr>
          <a:xfrm>
            <a:off x="457200" y="277812"/>
            <a:ext cx="8229600" cy="11398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effectLst>
                  <a:outerShdw sx="100000" sy="100000" kx="0" ky="0" algn="b" rotWithShape="0" blurRad="12700" dist="25400" dir="2700000">
                    <a:srgbClr val="000000"/>
                  </a:outerShdw>
                </a:effectLst>
              </a:defRPr>
            </a:lvl1pPr>
          </a:lstStyle>
          <a:p>
            <a:pPr lvl="0">
              <a:defRPr sz="1800">
                <a:solidFill>
                  <a:srgbClr val="000000"/>
                </a:solidFill>
                <a:effectLst/>
              </a:defRPr>
            </a:pPr>
            <a:r>
              <a:rPr sz="4200">
                <a:solidFill>
                  <a:srgbClr val="FFFFCC"/>
                </a:solidFill>
                <a:effectLst>
                  <a:outerShdw sx="100000" sy="100000" kx="0" ky="0" algn="b" rotWithShape="0" blurRad="12700" dist="25400" dir="2700000">
                    <a:srgbClr val="000000"/>
                  </a:outerShdw>
                </a:effectLst>
              </a:rPr>
              <a:t>Renaissance Writers</a:t>
            </a:r>
          </a:p>
        </p:txBody>
      </p:sp>
      <p:sp>
        <p:nvSpPr>
          <p:cNvPr id="108" name="Shape 108"/>
          <p:cNvSpPr/>
          <p:nvPr>
            <p:ph type="body" idx="4294967295"/>
          </p:nvPr>
        </p:nvSpPr>
        <p:spPr>
          <a:xfrm>
            <a:off x="457200" y="1600200"/>
            <a:ext cx="8229600" cy="453072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14312" indent="-214312">
              <a:spcBef>
                <a:spcPts val="400"/>
              </a:spcBef>
              <a:defRPr sz="1800">
                <a:solidFill>
                  <a:srgbClr val="000000"/>
                </a:solidFill>
              </a:defRPr>
            </a:pPr>
            <a:r>
              <a:rPr sz="2000">
                <a:solidFill>
                  <a:srgbClr val="FFFFFF"/>
                </a:solidFill>
                <a:effectLst>
                  <a:outerShdw sx="100000" sy="100000" kx="0" ky="0" algn="b" rotWithShape="0" blurRad="12700" dist="25400" dir="2700000">
                    <a:srgbClr val="000000"/>
                  </a:outerShdw>
                </a:effectLst>
              </a:rPr>
              <a:t>Popular literature was often written in vernacular (native language) although many Renaissance writers continued to write in Latin.</a:t>
            </a:r>
            <a:endParaRPr sz="2000">
              <a:solidFill>
                <a:srgbClr val="FFFFFF"/>
              </a:solidFill>
              <a:effectLst>
                <a:outerShdw sx="100000" sy="100000" kx="0" ky="0" algn="b" rotWithShape="0" blurRad="12700" dist="25400" dir="2700000">
                  <a:srgbClr val="000000"/>
                </a:outerShdw>
              </a:effectLst>
            </a:endParaRPr>
          </a:p>
          <a:p>
            <a:pPr lvl="0" marL="214312" indent="-214312">
              <a:spcBef>
                <a:spcPts val="400"/>
              </a:spcBef>
              <a:defRPr sz="1800">
                <a:solidFill>
                  <a:srgbClr val="000000"/>
                </a:solidFill>
              </a:defRPr>
            </a:pPr>
            <a:r>
              <a:rPr sz="2000">
                <a:solidFill>
                  <a:srgbClr val="FFFFFF"/>
                </a:solidFill>
                <a:effectLst>
                  <a:outerShdw sx="100000" sy="100000" kx="0" ky="0" algn="b" rotWithShape="0" blurRad="12700" dist="25400" dir="2700000">
                    <a:srgbClr val="000000"/>
                  </a:outerShdw>
                </a:effectLst>
              </a:rPr>
              <a:t>One of the most famous is William Shakespeare</a:t>
            </a:r>
          </a:p>
        </p:txBody>
      </p:sp>
      <p:pic>
        <p:nvPicPr>
          <p:cNvPr id="109" name="shakespeare.png" descr="C:\WINDOWS\Desktop\Evan Hardy\History 10\shakespeare.gif"/>
          <p:cNvPicPr/>
          <p:nvPr/>
        </p:nvPicPr>
        <p:blipFill>
          <a:blip r:embed="rId2">
            <a:extLst/>
          </a:blip>
          <a:stretch>
            <a:fillRect/>
          </a:stretch>
        </p:blipFill>
        <p:spPr>
          <a:xfrm>
            <a:off x="1219200" y="2971800"/>
            <a:ext cx="2665413" cy="3260725"/>
          </a:xfrm>
          <a:prstGeom prst="rect">
            <a:avLst/>
          </a:prstGeom>
          <a:ln w="12700">
            <a:miter lim="400000"/>
          </a:ln>
        </p:spPr>
      </p:pic>
      <p:pic>
        <p:nvPicPr>
          <p:cNvPr id="110" name="Globe%20Theatre%2004.jpg" descr="C:\WINDOWS\Desktop\Evan Hardy\History 10\Globe%20Theatre%2004.jpg"/>
          <p:cNvPicPr/>
          <p:nvPr/>
        </p:nvPicPr>
        <p:blipFill>
          <a:blip r:embed="rId3">
            <a:extLst/>
          </a:blip>
          <a:stretch>
            <a:fillRect/>
          </a:stretch>
        </p:blipFill>
        <p:spPr>
          <a:xfrm>
            <a:off x="4597400" y="3087687"/>
            <a:ext cx="4038600" cy="302895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08">
                                            <p:bg/>
                                          </p:spTgt>
                                        </p:tgtEl>
                                        <p:attrNameLst>
                                          <p:attrName>style.visibility</p:attrName>
                                        </p:attrNameLst>
                                      </p:cBhvr>
                                      <p:to>
                                        <p:strVal val="visible"/>
                                      </p:to>
                                    </p:set>
                                    <p:animEffect filter="wipe(left)" transition="in">
                                      <p:cBhvr>
                                        <p:cTn id="7" dur="500"/>
                                        <p:tgtEl>
                                          <p:spTgt spid="108">
                                            <p:bg/>
                                          </p:spTgt>
                                        </p:tgtEl>
                                      </p:cBhvr>
                                    </p:animEffect>
                                  </p:childTnLst>
                                </p:cTn>
                              </p:par>
                              <p:par>
                                <p:cTn id="8" presetClass="entr" presetSubtype="8" presetID="22" grpId="1" fill="hold">
                                  <p:stCondLst>
                                    <p:cond delay="0"/>
                                  </p:stCondLst>
                                  <p:iterate type="el" backwards="0">
                                    <p:tmAbs val="0"/>
                                  </p:iterate>
                                  <p:childTnLst>
                                    <p:set>
                                      <p:cBhvr>
                                        <p:cTn id="9" fill="hold"/>
                                        <p:tgtEl>
                                          <p:spTgt spid="108">
                                            <p:txEl>
                                              <p:pRg st="0" end="0"/>
                                            </p:txEl>
                                          </p:spTgt>
                                        </p:tgtEl>
                                        <p:attrNameLst>
                                          <p:attrName>style.visibility</p:attrName>
                                        </p:attrNameLst>
                                      </p:cBhvr>
                                      <p:to>
                                        <p:strVal val="visible"/>
                                      </p:to>
                                    </p:set>
                                    <p:animEffect filter="wipe(left)" transition="in">
                                      <p:cBhvr>
                                        <p:cTn id="10" dur="500"/>
                                        <p:tgtEl>
                                          <p:spTgt spid="10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108">
                                            <p:txEl>
                                              <p:pRg st="1" end="1"/>
                                            </p:txEl>
                                          </p:spTgt>
                                        </p:tgtEl>
                                        <p:attrNameLst>
                                          <p:attrName>style.visibility</p:attrName>
                                        </p:attrNameLst>
                                      </p:cBhvr>
                                      <p:to>
                                        <p:strVal val="visible"/>
                                      </p:to>
                                    </p:set>
                                    <p:animEffect filter="wipe(left)" transition="in">
                                      <p:cBhvr>
                                        <p:cTn id="15" dur="500"/>
                                        <p:tgtEl>
                                          <p:spTgt spid="10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0" grpId="2" fill="hold">
                                  <p:stCondLst>
                                    <p:cond delay="0"/>
                                  </p:stCondLst>
                                  <p:iterate type="el" backwards="0">
                                    <p:tmAbs val="0"/>
                                  </p:iterate>
                                  <p:childTnLst>
                                    <p:set>
                                      <p:cBhvr>
                                        <p:cTn id="19" fill="hold"/>
                                        <p:tgtEl>
                                          <p:spTgt spid="109"/>
                                        </p:tgtEl>
                                        <p:attrNameLst>
                                          <p:attrName>style.visibility</p:attrName>
                                        </p:attrNameLst>
                                      </p:cBhvr>
                                      <p:to>
                                        <p:strVal val="visible"/>
                                      </p:to>
                                    </p:set>
                                    <p:animEffect filter="fade" transition="in">
                                      <p:cBhvr>
                                        <p:cTn id="20" dur="500"/>
                                        <p:tgtEl>
                                          <p:spTgt spid="109"/>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0" grpId="3" fill="hold">
                                  <p:stCondLst>
                                    <p:cond delay="0"/>
                                  </p:stCondLst>
                                  <p:iterate type="el" backwards="0">
                                    <p:tmAbs val="0"/>
                                  </p:iterate>
                                  <p:childTnLst>
                                    <p:set>
                                      <p:cBhvr>
                                        <p:cTn id="24" fill="hold"/>
                                        <p:tgtEl>
                                          <p:spTgt spid="110"/>
                                        </p:tgtEl>
                                        <p:attrNameLst>
                                          <p:attrName>style.visibility</p:attrName>
                                        </p:attrNameLst>
                                      </p:cBhvr>
                                      <p:to>
                                        <p:strVal val="visible"/>
                                      </p:to>
                                    </p:set>
                                    <p:animEffect filter="fade" transition="in">
                                      <p:cBhvr>
                                        <p:cTn id="25" dur="5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0" grpId="3"/>
      <p:bldP build="p" bldLvl="1" animBg="1" rev="0" advAuto="0" spid="108" grpId="1"/>
      <p:bldP build="whole" bldLvl="1" animBg="1" rev="0" advAuto="0" spid="109" grpId="2"/>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ph type="title" idx="4294967295"/>
          </p:nvPr>
        </p:nvSpPr>
        <p:spPr>
          <a:xfrm>
            <a:off x="457200" y="277812"/>
            <a:ext cx="8229600" cy="11398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effectLst>
                  <a:outerShdw sx="100000" sy="100000" kx="0" ky="0" algn="b" rotWithShape="0" blurRad="12700" dist="25400" dir="2700000">
                    <a:srgbClr val="000000"/>
                  </a:outerShdw>
                </a:effectLst>
              </a:defRPr>
            </a:lvl1pPr>
          </a:lstStyle>
          <a:p>
            <a:pPr lvl="0">
              <a:defRPr sz="1800">
                <a:solidFill>
                  <a:srgbClr val="000000"/>
                </a:solidFill>
                <a:effectLst/>
              </a:defRPr>
            </a:pPr>
            <a:r>
              <a:rPr sz="4200">
                <a:solidFill>
                  <a:srgbClr val="FFFFCC"/>
                </a:solidFill>
                <a:effectLst>
                  <a:outerShdw sx="100000" sy="100000" kx="0" ky="0" algn="b" rotWithShape="0" blurRad="12700" dist="25400" dir="2700000">
                    <a:srgbClr val="000000"/>
                  </a:outerShdw>
                </a:effectLst>
              </a:rPr>
              <a:t>Humanism</a:t>
            </a:r>
          </a:p>
        </p:txBody>
      </p:sp>
      <p:sp>
        <p:nvSpPr>
          <p:cNvPr id="113" name="Shape 113"/>
          <p:cNvSpPr/>
          <p:nvPr>
            <p:ph type="body" idx="4294967295"/>
          </p:nvPr>
        </p:nvSpPr>
        <p:spPr>
          <a:xfrm>
            <a:off x="457200" y="1600200"/>
            <a:ext cx="8229600" cy="453072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3200">
                <a:solidFill>
                  <a:srgbClr val="FFFFFF"/>
                </a:solidFill>
                <a:effectLst>
                  <a:outerShdw sx="100000" sy="100000" kx="0" ky="0" algn="b" rotWithShape="0" blurRad="12700" dist="25400" dir="2700000">
                    <a:srgbClr val="000000"/>
                  </a:outerShdw>
                </a:effectLst>
              </a:rPr>
              <a:t>Renaissance humanists (artists and writers) were all religious.</a:t>
            </a:r>
            <a:endParaRPr sz="3200">
              <a:solidFill>
                <a:srgbClr val="FFFFFF"/>
              </a:solidFill>
              <a:effectLst>
                <a:outerShdw sx="100000" sy="100000" kx="0" ky="0" algn="b" rotWithShape="0" blurRad="12700" dist="25400" dir="2700000">
                  <a:srgbClr val="000000"/>
                </a:outerShdw>
              </a:effectLst>
            </a:endParaRPr>
          </a:p>
          <a:p>
            <a:pPr lvl="0">
              <a:defRPr sz="1800">
                <a:solidFill>
                  <a:srgbClr val="000000"/>
                </a:solidFill>
              </a:defRPr>
            </a:pPr>
            <a:r>
              <a:rPr sz="3200">
                <a:solidFill>
                  <a:srgbClr val="FFFFFF"/>
                </a:solidFill>
                <a:effectLst>
                  <a:outerShdw sx="100000" sy="100000" kx="0" ky="0" algn="b" rotWithShape="0" blurRad="12700" dist="25400" dir="2700000">
                    <a:srgbClr val="000000"/>
                  </a:outerShdw>
                </a:effectLst>
              </a:rPr>
              <a:t>Humanism is a balance between intellectual reason and religious faith.</a:t>
            </a:r>
            <a:endParaRPr sz="3200">
              <a:solidFill>
                <a:srgbClr val="FFFFFF"/>
              </a:solidFill>
              <a:effectLst>
                <a:outerShdw sx="100000" sy="100000" kx="0" ky="0" algn="b" rotWithShape="0" blurRad="12700" dist="25400" dir="2700000">
                  <a:srgbClr val="000000"/>
                </a:outerShdw>
              </a:effectLst>
            </a:endParaRPr>
          </a:p>
          <a:p>
            <a:pPr lvl="0">
              <a:defRPr sz="1800">
                <a:solidFill>
                  <a:srgbClr val="000000"/>
                </a:solidFill>
              </a:defRPr>
            </a:pPr>
            <a:r>
              <a:rPr sz="3200">
                <a:solidFill>
                  <a:srgbClr val="FFFFFF"/>
                </a:solidFill>
                <a:effectLst>
                  <a:outerShdw sx="100000" sy="100000" kx="0" ky="0" algn="b" rotWithShape="0" blurRad="12700" dist="25400" dir="2700000">
                    <a:srgbClr val="000000"/>
                  </a:outerShdw>
                </a:effectLst>
              </a:rPr>
              <a:t>Artists and writers depicted people in real life situations</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ph type="title" idx="4294967295"/>
          </p:nvPr>
        </p:nvSpPr>
        <p:spPr>
          <a:xfrm>
            <a:off x="254000" y="265112"/>
            <a:ext cx="8229600" cy="11398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3200">
                <a:solidFill>
                  <a:srgbClr val="FFFFCC"/>
                </a:solidFill>
                <a:effectLst>
                  <a:outerShdw sx="100000" sy="100000" kx="0" ky="0" algn="b" rotWithShape="0" blurRad="12700" dist="25400" dir="2700000">
                    <a:srgbClr val="000000"/>
                  </a:outerShdw>
                </a:effectLst>
                <a:latin typeface="Tahoma Negreta"/>
                <a:ea typeface="Tahoma Negreta"/>
                <a:cs typeface="Tahoma Negreta"/>
                <a:sym typeface="Tahoma Negreta"/>
              </a:rPr>
              <a:t>Medieval thought </a:t>
            </a:r>
            <a:br>
              <a:rPr sz="3200">
                <a:solidFill>
                  <a:srgbClr val="FFFFCC"/>
                </a:solidFill>
                <a:effectLst>
                  <a:outerShdw sx="100000" sy="100000" kx="0" ky="0" algn="b" rotWithShape="0" blurRad="12700" dist="25400" dir="2700000">
                    <a:srgbClr val="000000"/>
                  </a:outerShdw>
                </a:effectLst>
                <a:latin typeface="Tahoma Negreta"/>
                <a:ea typeface="Tahoma Negreta"/>
                <a:cs typeface="Tahoma Negreta"/>
                <a:sym typeface="Tahoma Negreta"/>
              </a:rPr>
            </a:br>
            <a:r>
              <a:rPr sz="3200">
                <a:solidFill>
                  <a:srgbClr val="FFFFCC"/>
                </a:solidFill>
                <a:effectLst>
                  <a:outerShdw sx="100000" sy="100000" kx="0" ky="0" algn="b" rotWithShape="0" blurRad="12700" dist="25400" dir="2700000">
                    <a:srgbClr val="000000"/>
                  </a:outerShdw>
                </a:effectLst>
                <a:latin typeface="Tahoma Negreta"/>
                <a:ea typeface="Tahoma Negreta"/>
                <a:cs typeface="Tahoma Negreta"/>
                <a:sym typeface="Tahoma Negreta"/>
              </a:rPr>
              <a:t> (before 1300)</a:t>
            </a:r>
          </a:p>
        </p:txBody>
      </p:sp>
      <p:sp>
        <p:nvSpPr>
          <p:cNvPr id="116" name="Shape 116"/>
          <p:cNvSpPr/>
          <p:nvPr>
            <p:ph type="body" idx="4294967295"/>
          </p:nvPr>
        </p:nvSpPr>
        <p:spPr>
          <a:xfrm>
            <a:off x="457200" y="1600200"/>
            <a:ext cx="8229600" cy="453072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00037" indent="-300037">
              <a:spcBef>
                <a:spcPts val="600"/>
              </a:spcBef>
              <a:defRPr sz="1800">
                <a:solidFill>
                  <a:srgbClr val="000000"/>
                </a:solidFill>
              </a:defRPr>
            </a:pPr>
            <a:r>
              <a:rPr sz="2800">
                <a:solidFill>
                  <a:srgbClr val="FFFFFF"/>
                </a:solidFill>
                <a:effectLst>
                  <a:outerShdw sx="100000" sy="100000" kx="0" ky="0" algn="b" rotWithShape="0" blurRad="12700" dist="25400" dir="2700000">
                    <a:srgbClr val="000000"/>
                  </a:outerShdw>
                </a:effectLst>
              </a:rPr>
              <a:t>It was the Age of Faith.</a:t>
            </a:r>
            <a:endParaRPr sz="2800">
              <a:solidFill>
                <a:srgbClr val="FFFFFF"/>
              </a:solidFill>
              <a:effectLst>
                <a:outerShdw sx="100000" sy="100000" kx="0" ky="0" algn="b" rotWithShape="0" blurRad="12700" dist="25400" dir="2700000">
                  <a:srgbClr val="000000"/>
                </a:outerShdw>
              </a:effectLst>
            </a:endParaRPr>
          </a:p>
          <a:p>
            <a:pPr lvl="0" marL="300037" indent="-300037">
              <a:spcBef>
                <a:spcPts val="600"/>
              </a:spcBef>
              <a:defRPr sz="1800">
                <a:solidFill>
                  <a:srgbClr val="000000"/>
                </a:solidFill>
              </a:defRPr>
            </a:pPr>
            <a:r>
              <a:rPr sz="2800">
                <a:solidFill>
                  <a:srgbClr val="FFFFFF"/>
                </a:solidFill>
                <a:effectLst>
                  <a:outerShdw sx="100000" sy="100000" kx="0" ky="0" algn="b" rotWithShape="0" blurRad="12700" dist="25400" dir="2700000">
                    <a:srgbClr val="000000"/>
                  </a:outerShdw>
                </a:effectLst>
              </a:rPr>
              <a:t>People were very religious. Period. Point blank.</a:t>
            </a:r>
            <a:endParaRPr sz="2800">
              <a:solidFill>
                <a:srgbClr val="FFFFFF"/>
              </a:solidFill>
              <a:effectLst>
                <a:outerShdw sx="100000" sy="100000" kx="0" ky="0" algn="b" rotWithShape="0" blurRad="12700" dist="25400" dir="2700000">
                  <a:srgbClr val="000000"/>
                </a:outerShdw>
              </a:effectLst>
            </a:endParaRPr>
          </a:p>
          <a:p>
            <a:pPr lvl="0" marL="300037" indent="-300037">
              <a:spcBef>
                <a:spcPts val="600"/>
              </a:spcBef>
              <a:defRPr sz="1800">
                <a:solidFill>
                  <a:srgbClr val="000000"/>
                </a:solidFill>
              </a:defRPr>
            </a:pPr>
            <a:r>
              <a:rPr sz="2800">
                <a:solidFill>
                  <a:srgbClr val="FFFFFF"/>
                </a:solidFill>
                <a:effectLst>
                  <a:outerShdw sx="100000" sy="100000" kx="0" ky="0" algn="b" rotWithShape="0" blurRad="12700" dist="25400" dir="2700000">
                    <a:srgbClr val="000000"/>
                  </a:outerShdw>
                </a:effectLst>
              </a:rPr>
              <a:t>Man is, by nature, bad.</a:t>
            </a:r>
            <a:endParaRPr sz="2800">
              <a:solidFill>
                <a:srgbClr val="FFFFFF"/>
              </a:solidFill>
              <a:effectLst>
                <a:outerShdw sx="100000" sy="100000" kx="0" ky="0" algn="b" rotWithShape="0" blurRad="12700" dist="25400" dir="2700000">
                  <a:srgbClr val="000000"/>
                </a:outerShdw>
              </a:effectLst>
            </a:endParaRPr>
          </a:p>
          <a:p>
            <a:pPr lvl="0" marL="300037" indent="-300037">
              <a:spcBef>
                <a:spcPts val="600"/>
              </a:spcBef>
              <a:defRPr sz="1800">
                <a:solidFill>
                  <a:srgbClr val="000000"/>
                </a:solidFill>
              </a:defRPr>
            </a:pPr>
            <a:r>
              <a:rPr sz="2800">
                <a:solidFill>
                  <a:srgbClr val="FFFFFF"/>
                </a:solidFill>
                <a:effectLst>
                  <a:outerShdw sx="100000" sy="100000" kx="0" ky="0" algn="b" rotWithShape="0" blurRad="12700" dist="25400" dir="2700000">
                    <a:srgbClr val="000000"/>
                  </a:outerShdw>
                </a:effectLst>
              </a:rPr>
              <a:t>The world is a bad place.</a:t>
            </a:r>
            <a:endParaRPr sz="2800">
              <a:solidFill>
                <a:srgbClr val="FFFFFF"/>
              </a:solidFill>
              <a:effectLst>
                <a:outerShdw sx="100000" sy="100000" kx="0" ky="0" algn="b" rotWithShape="0" blurRad="12700" dist="25400" dir="2700000">
                  <a:srgbClr val="000000"/>
                </a:outerShdw>
              </a:effectLst>
            </a:endParaRPr>
          </a:p>
          <a:p>
            <a:pPr lvl="0" marL="300037" indent="-300037">
              <a:spcBef>
                <a:spcPts val="600"/>
              </a:spcBef>
              <a:defRPr sz="1800">
                <a:solidFill>
                  <a:srgbClr val="000000"/>
                </a:solidFill>
              </a:defRPr>
            </a:pPr>
            <a:r>
              <a:rPr sz="2800">
                <a:solidFill>
                  <a:srgbClr val="FFFFFF"/>
                </a:solidFill>
                <a:effectLst>
                  <a:outerShdw sx="100000" sy="100000" kx="0" ky="0" algn="b" rotWithShape="0" blurRad="12700" dist="25400" dir="2700000">
                    <a:srgbClr val="000000"/>
                  </a:outerShdw>
                </a:effectLst>
              </a:rPr>
              <a:t>Man should spend his time trying to get into heaven.</a:t>
            </a:r>
            <a:endParaRPr sz="2800">
              <a:solidFill>
                <a:srgbClr val="FFFFFF"/>
              </a:solidFill>
              <a:effectLst>
                <a:outerShdw sx="100000" sy="100000" kx="0" ky="0" algn="b" rotWithShape="0" blurRad="12700" dist="25400" dir="2700000">
                  <a:srgbClr val="000000"/>
                </a:outerShdw>
              </a:effectLst>
            </a:endParaRPr>
          </a:p>
          <a:p>
            <a:pPr lvl="0" marL="300037" indent="-300037">
              <a:spcBef>
                <a:spcPts val="600"/>
              </a:spcBef>
              <a:defRPr sz="1800">
                <a:solidFill>
                  <a:srgbClr val="000000"/>
                </a:solidFill>
              </a:defRPr>
            </a:pPr>
            <a:r>
              <a:rPr sz="2800">
                <a:solidFill>
                  <a:srgbClr val="FFFFFF"/>
                </a:solidFill>
                <a:effectLst>
                  <a:outerShdw sx="100000" sy="100000" kx="0" ky="0" algn="b" rotWithShape="0" blurRad="12700" dist="25400" dir="2700000">
                    <a:srgbClr val="000000"/>
                  </a:outerShdw>
                </a:effectLst>
              </a:rPr>
              <a:t>The slogan: “We care about the masses getting into Heaven.”</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title" idx="4294967295"/>
          </p:nvPr>
        </p:nvSpPr>
        <p:spPr>
          <a:xfrm>
            <a:off x="304800" y="341312"/>
            <a:ext cx="8229600" cy="11398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3200">
                <a:solidFill>
                  <a:srgbClr val="FFFFCC"/>
                </a:solidFill>
                <a:effectLst>
                  <a:outerShdw sx="100000" sy="100000" kx="0" ky="0" algn="b" rotWithShape="0" blurRad="12700" dist="25400" dir="2700000">
                    <a:srgbClr val="000000"/>
                  </a:outerShdw>
                </a:effectLst>
                <a:latin typeface="Tahoma Negreta"/>
                <a:ea typeface="Tahoma Negreta"/>
                <a:cs typeface="Tahoma Negreta"/>
                <a:sym typeface="Tahoma Negreta"/>
              </a:rPr>
              <a:t>Renaissance thought </a:t>
            </a:r>
            <a:br>
              <a:rPr sz="3200">
                <a:solidFill>
                  <a:srgbClr val="FFFFCC"/>
                </a:solidFill>
                <a:effectLst>
                  <a:outerShdw sx="100000" sy="100000" kx="0" ky="0" algn="b" rotWithShape="0" blurRad="12700" dist="25400" dir="2700000">
                    <a:srgbClr val="000000"/>
                  </a:outerShdw>
                </a:effectLst>
                <a:latin typeface="Tahoma Negreta"/>
                <a:ea typeface="Tahoma Negreta"/>
                <a:cs typeface="Tahoma Negreta"/>
                <a:sym typeface="Tahoma Negreta"/>
              </a:rPr>
            </a:br>
            <a:r>
              <a:rPr sz="3200">
                <a:solidFill>
                  <a:srgbClr val="FFFFCC"/>
                </a:solidFill>
                <a:effectLst>
                  <a:outerShdw sx="100000" sy="100000" kx="0" ky="0" algn="b" rotWithShape="0" blurRad="12700" dist="25400" dir="2700000">
                    <a:srgbClr val="000000"/>
                  </a:outerShdw>
                </a:effectLst>
                <a:latin typeface="Tahoma Negreta"/>
                <a:ea typeface="Tahoma Negreta"/>
                <a:cs typeface="Tahoma Negreta"/>
                <a:sym typeface="Tahoma Negreta"/>
              </a:rPr>
              <a:t>(after 1300)</a:t>
            </a:r>
          </a:p>
        </p:txBody>
      </p:sp>
      <p:sp>
        <p:nvSpPr>
          <p:cNvPr id="119" name="Shape 119"/>
          <p:cNvSpPr/>
          <p:nvPr>
            <p:ph type="body" idx="4294967295"/>
          </p:nvPr>
        </p:nvSpPr>
        <p:spPr>
          <a:xfrm>
            <a:off x="457200" y="1600200"/>
            <a:ext cx="8229600" cy="453072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00037" indent="-300037">
              <a:spcBef>
                <a:spcPts val="600"/>
              </a:spcBef>
              <a:defRPr sz="1800">
                <a:solidFill>
                  <a:srgbClr val="000000"/>
                </a:solidFill>
              </a:defRPr>
            </a:pPr>
            <a:r>
              <a:rPr sz="2800">
                <a:solidFill>
                  <a:srgbClr val="FFFFFF"/>
                </a:solidFill>
                <a:effectLst>
                  <a:outerShdw sx="100000" sy="100000" kx="0" ky="0" algn="b" rotWithShape="0" blurRad="12700" dist="25400" dir="2700000">
                    <a:srgbClr val="000000"/>
                  </a:outerShdw>
                </a:effectLst>
              </a:rPr>
              <a:t>Renaissance humanists (artists and writers) were all religious.</a:t>
            </a:r>
            <a:endParaRPr sz="2800">
              <a:solidFill>
                <a:srgbClr val="FFFFFF"/>
              </a:solidFill>
              <a:effectLst>
                <a:outerShdw sx="100000" sy="100000" kx="0" ky="0" algn="b" rotWithShape="0" blurRad="12700" dist="25400" dir="2700000">
                  <a:srgbClr val="000000"/>
                </a:outerShdw>
              </a:effectLst>
            </a:endParaRPr>
          </a:p>
          <a:p>
            <a:pPr lvl="0" marL="300037" indent="-300037">
              <a:spcBef>
                <a:spcPts val="600"/>
              </a:spcBef>
              <a:defRPr sz="1800">
                <a:solidFill>
                  <a:srgbClr val="000000"/>
                </a:solidFill>
              </a:defRPr>
            </a:pPr>
            <a:r>
              <a:rPr sz="2800">
                <a:solidFill>
                  <a:srgbClr val="FFFFFF"/>
                </a:solidFill>
                <a:effectLst>
                  <a:outerShdw sx="100000" sy="100000" kx="0" ky="0" algn="b" rotWithShape="0" blurRad="12700" dist="25400" dir="2700000">
                    <a:srgbClr val="000000"/>
                  </a:outerShdw>
                </a:effectLst>
              </a:rPr>
              <a:t>Humanism was a balance between intellectual reason and religious faith.</a:t>
            </a:r>
            <a:endParaRPr sz="2800">
              <a:solidFill>
                <a:srgbClr val="FFFFFF"/>
              </a:solidFill>
              <a:effectLst>
                <a:outerShdw sx="100000" sy="100000" kx="0" ky="0" algn="b" rotWithShape="0" blurRad="12700" dist="25400" dir="2700000">
                  <a:srgbClr val="000000"/>
                </a:outerShdw>
              </a:effectLst>
            </a:endParaRPr>
          </a:p>
          <a:p>
            <a:pPr lvl="0" marL="300037" indent="-300037">
              <a:spcBef>
                <a:spcPts val="600"/>
              </a:spcBef>
              <a:defRPr sz="1800">
                <a:solidFill>
                  <a:srgbClr val="000000"/>
                </a:solidFill>
              </a:defRPr>
            </a:pPr>
            <a:r>
              <a:rPr sz="2800">
                <a:solidFill>
                  <a:srgbClr val="FFFFFF"/>
                </a:solidFill>
                <a:effectLst>
                  <a:outerShdw sx="100000" sy="100000" kx="0" ky="0" algn="b" rotWithShape="0" blurRad="12700" dist="25400" dir="2700000">
                    <a:srgbClr val="000000"/>
                  </a:outerShdw>
                </a:effectLst>
              </a:rPr>
              <a:t>Man is capable of doing good.</a:t>
            </a:r>
            <a:endParaRPr sz="2800">
              <a:solidFill>
                <a:srgbClr val="FFFFFF"/>
              </a:solidFill>
              <a:effectLst>
                <a:outerShdw sx="100000" sy="100000" kx="0" ky="0" algn="b" rotWithShape="0" blurRad="12700" dist="25400" dir="2700000">
                  <a:srgbClr val="000000"/>
                </a:outerShdw>
              </a:effectLst>
            </a:endParaRPr>
          </a:p>
          <a:p>
            <a:pPr lvl="0" marL="300037" indent="-300037">
              <a:spcBef>
                <a:spcPts val="600"/>
              </a:spcBef>
              <a:defRPr sz="1800">
                <a:solidFill>
                  <a:srgbClr val="000000"/>
                </a:solidFill>
              </a:defRPr>
            </a:pPr>
            <a:r>
              <a:rPr sz="2800">
                <a:solidFill>
                  <a:srgbClr val="FFFFFF"/>
                </a:solidFill>
                <a:effectLst>
                  <a:outerShdw sx="100000" sy="100000" kx="0" ky="0" algn="b" rotWithShape="0" blurRad="12700" dist="25400" dir="2700000">
                    <a:srgbClr val="000000"/>
                  </a:outerShdw>
                </a:effectLst>
              </a:rPr>
              <a:t>The world is where we live - so let’s deal with it.</a:t>
            </a:r>
            <a:endParaRPr sz="2800">
              <a:solidFill>
                <a:srgbClr val="FFFFFF"/>
              </a:solidFill>
              <a:effectLst>
                <a:outerShdw sx="100000" sy="100000" kx="0" ky="0" algn="b" rotWithShape="0" blurRad="12700" dist="25400" dir="2700000">
                  <a:srgbClr val="000000"/>
                </a:outerShdw>
              </a:effectLst>
            </a:endParaRPr>
          </a:p>
          <a:p>
            <a:pPr lvl="0" marL="300037" indent="-300037">
              <a:spcBef>
                <a:spcPts val="600"/>
              </a:spcBef>
              <a:defRPr sz="1800">
                <a:solidFill>
                  <a:srgbClr val="000000"/>
                </a:solidFill>
              </a:defRPr>
            </a:pPr>
            <a:r>
              <a:rPr sz="2800">
                <a:solidFill>
                  <a:srgbClr val="FFFFFF"/>
                </a:solidFill>
                <a:effectLst>
                  <a:outerShdw sx="100000" sy="100000" kx="0" ky="0" algn="b" rotWithShape="0" blurRad="12700" dist="25400" dir="2700000">
                    <a:srgbClr val="000000"/>
                  </a:outerShdw>
                </a:effectLst>
              </a:rPr>
              <a:t>Man should spend his time well in this world.</a:t>
            </a:r>
            <a:endParaRPr sz="2800">
              <a:solidFill>
                <a:srgbClr val="FFFFFF"/>
              </a:solidFill>
              <a:effectLst>
                <a:outerShdw sx="100000" sy="100000" kx="0" ky="0" algn="b" rotWithShape="0" blurRad="12700" dist="25400" dir="2700000">
                  <a:srgbClr val="000000"/>
                </a:outerShdw>
              </a:effectLst>
            </a:endParaRPr>
          </a:p>
          <a:p>
            <a:pPr lvl="0" marL="300037" indent="-300037">
              <a:spcBef>
                <a:spcPts val="600"/>
              </a:spcBef>
              <a:defRPr sz="1800">
                <a:solidFill>
                  <a:srgbClr val="000000"/>
                </a:solidFill>
              </a:defRPr>
            </a:pPr>
            <a:r>
              <a:rPr sz="2800">
                <a:solidFill>
                  <a:srgbClr val="FFFFFF"/>
                </a:solidFill>
                <a:effectLst>
                  <a:outerShdw sx="100000" sy="100000" kx="0" ky="0" algn="b" rotWithShape="0" blurRad="12700" dist="25400" dir="2700000">
                    <a:srgbClr val="000000"/>
                  </a:outerShdw>
                </a:effectLst>
              </a:rPr>
              <a:t>The slogan: “We care about the individual in this world.”</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ph type="title" idx="4294967295"/>
          </p:nvPr>
        </p:nvSpPr>
        <p:spPr>
          <a:xfrm>
            <a:off x="457200" y="277812"/>
            <a:ext cx="8229600" cy="11398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effectLst>
                  <a:outerShdw sx="100000" sy="100000" kx="0" ky="0" algn="b" rotWithShape="0" blurRad="12700" dist="25400" dir="2700000">
                    <a:srgbClr val="000000"/>
                  </a:outerShdw>
                </a:effectLst>
              </a:defRPr>
            </a:lvl1pPr>
          </a:lstStyle>
          <a:p>
            <a:pPr lvl="0">
              <a:defRPr sz="1800">
                <a:solidFill>
                  <a:srgbClr val="000000"/>
                </a:solidFill>
                <a:effectLst/>
              </a:defRPr>
            </a:pPr>
            <a:r>
              <a:rPr sz="4200">
                <a:solidFill>
                  <a:srgbClr val="FFFFCC"/>
                </a:solidFill>
                <a:effectLst>
                  <a:outerShdw sx="100000" sy="100000" kx="0" ky="0" algn="b" rotWithShape="0" blurRad="12700" dist="25400" dir="2700000">
                    <a:srgbClr val="000000"/>
                  </a:outerShdw>
                </a:effectLst>
              </a:rPr>
              <a:t>What is the meaning of life?</a:t>
            </a:r>
          </a:p>
        </p:txBody>
      </p:sp>
      <p:sp>
        <p:nvSpPr>
          <p:cNvPr id="122" name="Shape 122"/>
          <p:cNvSpPr/>
          <p:nvPr>
            <p:ph type="body" idx="4294967295"/>
          </p:nvPr>
        </p:nvSpPr>
        <p:spPr>
          <a:xfrm>
            <a:off x="289445" y="1587500"/>
            <a:ext cx="8565109" cy="453072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solidFill>
                  <a:srgbClr val="000000"/>
                </a:solidFill>
              </a:defRPr>
            </a:pPr>
            <a:endParaRPr sz="3200">
              <a:solidFill>
                <a:srgbClr val="FFFFFF"/>
              </a:solidFill>
              <a:effectLst>
                <a:outerShdw sx="100000" sy="100000" kx="0" ky="0" algn="b" rotWithShape="0" blurRad="12700" dist="25400" dir="2700000">
                  <a:srgbClr val="000000"/>
                </a:outerShdw>
              </a:effectLst>
              <a:latin typeface="Tahoma Negreta"/>
              <a:ea typeface="Tahoma Negreta"/>
              <a:cs typeface="Tahoma Negreta"/>
              <a:sym typeface="Tahoma Negreta"/>
            </a:endParaRPr>
          </a:p>
          <a:p>
            <a:pPr lvl="0" marL="0" indent="0">
              <a:buSzTx/>
              <a:buNone/>
              <a:defRPr sz="1800">
                <a:solidFill>
                  <a:srgbClr val="000000"/>
                </a:solidFill>
              </a:defRPr>
            </a:pPr>
            <a:r>
              <a:rPr sz="3200">
                <a:solidFill>
                  <a:srgbClr val="FFFFFF"/>
                </a:solidFill>
                <a:effectLst>
                  <a:outerShdw sx="100000" sy="100000" kx="0" ky="0" algn="b" rotWithShape="0" blurRad="12700" dist="25400" dir="2700000">
                    <a:srgbClr val="000000"/>
                  </a:outerShdw>
                </a:effectLst>
              </a:rPr>
              <a:t>1. We stress the importance of human beings.</a:t>
            </a:r>
            <a:endParaRPr sz="3200">
              <a:solidFill>
                <a:srgbClr val="FFFFFF"/>
              </a:solidFill>
              <a:effectLst>
                <a:outerShdw sx="100000" sy="100000" kx="0" ky="0" algn="b" rotWithShape="0" blurRad="12700" dist="25400" dir="2700000">
                  <a:srgbClr val="000000"/>
                </a:outerShdw>
              </a:effectLst>
            </a:endParaRPr>
          </a:p>
          <a:p>
            <a:pPr lvl="0" marL="0" indent="0">
              <a:buSzTx/>
              <a:buNone/>
              <a:defRPr sz="1800">
                <a:solidFill>
                  <a:srgbClr val="000000"/>
                </a:solidFill>
              </a:defRPr>
            </a:pPr>
            <a:r>
              <a:rPr sz="3200">
                <a:solidFill>
                  <a:srgbClr val="FFFFFF"/>
                </a:solidFill>
                <a:effectLst>
                  <a:outerShdw sx="100000" sy="100000" kx="0" ky="0" algn="b" rotWithShape="0" blurRad="12700" dist="25400" dir="2700000">
                    <a:srgbClr val="000000"/>
                  </a:outerShdw>
                </a:effectLst>
              </a:rPr>
              <a:t>2. We stress the importance of God.</a:t>
            </a: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title" idx="4294967295"/>
          </p:nvPr>
        </p:nvSpPr>
        <p:spPr>
          <a:xfrm>
            <a:off x="457200" y="277812"/>
            <a:ext cx="8229600" cy="11398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effectLst>
                  <a:outerShdw sx="100000" sy="100000" kx="0" ky="0" algn="b" rotWithShape="0" blurRad="12700" dist="25400" dir="2700000">
                    <a:srgbClr val="000000"/>
                  </a:outerShdw>
                </a:effectLst>
              </a:defRPr>
            </a:lvl1pPr>
          </a:lstStyle>
          <a:p>
            <a:pPr lvl="0">
              <a:defRPr sz="1800">
                <a:solidFill>
                  <a:srgbClr val="000000"/>
                </a:solidFill>
                <a:effectLst/>
              </a:defRPr>
            </a:pPr>
            <a:r>
              <a:rPr sz="4200">
                <a:solidFill>
                  <a:srgbClr val="FFFFCC"/>
                </a:solidFill>
                <a:effectLst>
                  <a:outerShdw sx="100000" sy="100000" kx="0" ky="0" algn="b" rotWithShape="0" blurRad="12700" dist="25400" dir="2700000">
                    <a:srgbClr val="000000"/>
                  </a:outerShdw>
                </a:effectLst>
              </a:rPr>
              <a:t>What is the world?</a:t>
            </a:r>
          </a:p>
        </p:txBody>
      </p:sp>
      <p:sp>
        <p:nvSpPr>
          <p:cNvPr id="125" name="Shape 125"/>
          <p:cNvSpPr/>
          <p:nvPr>
            <p:ph type="body" idx="4294967295"/>
          </p:nvPr>
        </p:nvSpPr>
        <p:spPr>
          <a:xfrm>
            <a:off x="457200" y="1600200"/>
            <a:ext cx="8229600" cy="453072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defTabSz="777240">
              <a:spcBef>
                <a:spcPts val="600"/>
              </a:spcBef>
              <a:buSzTx/>
              <a:buNone/>
              <a:defRPr sz="1800">
                <a:solidFill>
                  <a:srgbClr val="000000"/>
                </a:solidFill>
              </a:defRPr>
            </a:pPr>
            <a:r>
              <a:rPr sz="2720">
                <a:solidFill>
                  <a:srgbClr val="FFFFFF"/>
                </a:solidFill>
                <a:effectLst>
                  <a:outerShdw sx="100000" sy="100000" kx="0" ky="0" algn="b" rotWithShape="0" blurRad="10795" dist="21590" dir="2700000">
                    <a:srgbClr val="000000"/>
                  </a:outerShdw>
                </a:effectLst>
              </a:rPr>
              <a:t>3. Society is wicked.</a:t>
            </a:r>
            <a:endParaRPr sz="2720">
              <a:solidFill>
                <a:srgbClr val="FFFFFF"/>
              </a:solidFill>
              <a:effectLst>
                <a:outerShdw sx="100000" sy="100000" kx="0" ky="0" algn="b" rotWithShape="0" blurRad="10795" dist="21590" dir="2700000">
                  <a:srgbClr val="000000"/>
                </a:outerShdw>
              </a:effectLst>
            </a:endParaRPr>
          </a:p>
          <a:p>
            <a:pPr lvl="0" marL="0" indent="0" defTabSz="777240">
              <a:spcBef>
                <a:spcPts val="600"/>
              </a:spcBef>
              <a:buSzTx/>
              <a:buNone/>
              <a:defRPr sz="1800">
                <a:solidFill>
                  <a:srgbClr val="000000"/>
                </a:solidFill>
              </a:defRPr>
            </a:pPr>
            <a:r>
              <a:rPr sz="2720">
                <a:solidFill>
                  <a:srgbClr val="FFFFFF"/>
                </a:solidFill>
                <a:effectLst>
                  <a:outerShdw sx="100000" sy="100000" kx="0" ky="0" algn="b" rotWithShape="0" blurRad="10795" dist="21590" dir="2700000">
                    <a:srgbClr val="000000"/>
                  </a:outerShdw>
                </a:effectLst>
              </a:rPr>
              <a:t>4. Society can civilize people.</a:t>
            </a:r>
            <a:endParaRPr sz="2720">
              <a:solidFill>
                <a:srgbClr val="FFFFFF"/>
              </a:solidFill>
              <a:effectLst>
                <a:outerShdw sx="100000" sy="100000" kx="0" ky="0" algn="b" rotWithShape="0" blurRad="10795" dist="21590" dir="2700000">
                  <a:srgbClr val="000000"/>
                </a:outerShdw>
              </a:effectLst>
            </a:endParaRPr>
          </a:p>
          <a:p>
            <a:pPr lvl="0" marL="0" indent="0" defTabSz="777240">
              <a:spcBef>
                <a:spcPts val="600"/>
              </a:spcBef>
              <a:buSzTx/>
              <a:buNone/>
              <a:defRPr sz="1800">
                <a:solidFill>
                  <a:srgbClr val="000000"/>
                </a:solidFill>
              </a:defRPr>
            </a:pPr>
            <a:r>
              <a:rPr sz="2720">
                <a:solidFill>
                  <a:srgbClr val="FFFFFF"/>
                </a:solidFill>
                <a:effectLst>
                  <a:outerShdw sx="100000" sy="100000" kx="0" ky="0" algn="b" rotWithShape="0" blurRad="10795" dist="21590" dir="2700000">
                    <a:srgbClr val="000000"/>
                  </a:outerShdw>
                </a:effectLst>
              </a:rPr>
              <a:t>5. Society is full of evil temptations.</a:t>
            </a:r>
            <a:endParaRPr sz="2720">
              <a:solidFill>
                <a:srgbClr val="FFFFFF"/>
              </a:solidFill>
              <a:effectLst>
                <a:outerShdw sx="100000" sy="100000" kx="0" ky="0" algn="b" rotWithShape="0" blurRad="10795" dist="21590" dir="2700000">
                  <a:srgbClr val="000000"/>
                </a:outerShdw>
              </a:effectLst>
            </a:endParaRPr>
          </a:p>
          <a:p>
            <a:pPr lvl="0" marL="0" indent="0" defTabSz="777240">
              <a:spcBef>
                <a:spcPts val="600"/>
              </a:spcBef>
              <a:buSzTx/>
              <a:buNone/>
              <a:defRPr sz="1800">
                <a:solidFill>
                  <a:srgbClr val="000000"/>
                </a:solidFill>
              </a:defRPr>
            </a:pPr>
            <a:r>
              <a:rPr sz="2720">
                <a:solidFill>
                  <a:srgbClr val="FFFFFF"/>
                </a:solidFill>
                <a:effectLst>
                  <a:outerShdw sx="100000" sy="100000" kx="0" ky="0" algn="b" rotWithShape="0" blurRad="10795" dist="21590" dir="2700000">
                    <a:srgbClr val="000000"/>
                  </a:outerShdw>
                </a:effectLst>
              </a:rPr>
              <a:t>6. You have a responsibility and a duty to the society in which you live.</a:t>
            </a:r>
            <a:endParaRPr sz="2720">
              <a:solidFill>
                <a:srgbClr val="FFFFFF"/>
              </a:solidFill>
              <a:effectLst>
                <a:outerShdw sx="100000" sy="100000" kx="0" ky="0" algn="b" rotWithShape="0" blurRad="10795" dist="21590" dir="2700000">
                  <a:srgbClr val="000000"/>
                </a:outerShdw>
              </a:effectLst>
            </a:endParaRPr>
          </a:p>
          <a:p>
            <a:pPr lvl="0" marL="0" indent="0" defTabSz="777240">
              <a:spcBef>
                <a:spcPts val="600"/>
              </a:spcBef>
              <a:buSzTx/>
              <a:buNone/>
              <a:defRPr sz="1800">
                <a:solidFill>
                  <a:srgbClr val="000000"/>
                </a:solidFill>
              </a:defRPr>
            </a:pPr>
            <a:r>
              <a:rPr sz="2720">
                <a:solidFill>
                  <a:srgbClr val="FFFFFF"/>
                </a:solidFill>
                <a:effectLst>
                  <a:outerShdw sx="100000" sy="100000" kx="0" ky="0" algn="b" rotWithShape="0" blurRad="10795" dist="21590" dir="2700000">
                    <a:srgbClr val="000000"/>
                  </a:outerShdw>
                </a:effectLst>
              </a:rPr>
              <a:t>7. You should care about life on earth.</a:t>
            </a:r>
            <a:endParaRPr sz="2720">
              <a:solidFill>
                <a:srgbClr val="FFFFFF"/>
              </a:solidFill>
              <a:effectLst>
                <a:outerShdw sx="100000" sy="100000" kx="0" ky="0" algn="b" rotWithShape="0" blurRad="10795" dist="21590" dir="2700000">
                  <a:srgbClr val="000000"/>
                </a:outerShdw>
              </a:effectLst>
            </a:endParaRPr>
          </a:p>
          <a:p>
            <a:pPr lvl="0" marL="0" indent="0" defTabSz="777240">
              <a:spcBef>
                <a:spcPts val="600"/>
              </a:spcBef>
              <a:buSzTx/>
              <a:buNone/>
              <a:defRPr sz="1800">
                <a:solidFill>
                  <a:srgbClr val="000000"/>
                </a:solidFill>
              </a:defRPr>
            </a:pPr>
            <a:r>
              <a:rPr sz="2720">
                <a:solidFill>
                  <a:srgbClr val="FFFFFF"/>
                </a:solidFill>
                <a:effectLst>
                  <a:outerShdw sx="100000" sy="100000" kx="0" ky="0" algn="b" rotWithShape="0" blurRad="10795" dist="21590" dir="2700000">
                    <a:srgbClr val="000000"/>
                  </a:outerShdw>
                </a:effectLst>
              </a:rPr>
              <a:t>8. You should care about life after death.</a:t>
            </a:r>
            <a:endParaRPr sz="2720">
              <a:solidFill>
                <a:srgbClr val="FFFFFF"/>
              </a:solidFill>
              <a:effectLst>
                <a:outerShdw sx="100000" sy="100000" kx="0" ky="0" algn="b" rotWithShape="0" blurRad="10795" dist="21590" dir="2700000">
                  <a:srgbClr val="000000"/>
                </a:outerShdw>
              </a:effectLst>
            </a:endParaRPr>
          </a:p>
          <a:p>
            <a:pPr lvl="0" marL="0" indent="0" defTabSz="777240">
              <a:spcBef>
                <a:spcPts val="600"/>
              </a:spcBef>
              <a:buSzTx/>
              <a:buNone/>
              <a:defRPr sz="1800">
                <a:solidFill>
                  <a:srgbClr val="000000"/>
                </a:solidFill>
              </a:defRPr>
            </a:pPr>
            <a:r>
              <a:rPr sz="2720">
                <a:solidFill>
                  <a:srgbClr val="FFFFFF"/>
                </a:solidFill>
                <a:effectLst>
                  <a:outerShdw sx="100000" sy="100000" kx="0" ky="0" algn="b" rotWithShape="0" blurRad="10795" dist="21590" dir="2700000">
                    <a:srgbClr val="000000"/>
                  </a:outerShdw>
                </a:effectLst>
              </a:rPr>
              <a:t>9. You should despise this world.</a:t>
            </a:r>
            <a:endParaRPr sz="2720">
              <a:solidFill>
                <a:srgbClr val="FFFFFF"/>
              </a:solidFill>
              <a:effectLst>
                <a:outerShdw sx="100000" sy="100000" kx="0" ky="0" algn="b" rotWithShape="0" blurRad="10795" dist="21590" dir="2700000">
                  <a:srgbClr val="000000"/>
                </a:outerShdw>
              </a:effectLst>
            </a:endParaRPr>
          </a:p>
          <a:p>
            <a:pPr lvl="0" marL="0" indent="0" defTabSz="777240">
              <a:spcBef>
                <a:spcPts val="600"/>
              </a:spcBef>
              <a:buSzTx/>
              <a:buNone/>
              <a:defRPr sz="1800">
                <a:solidFill>
                  <a:srgbClr val="000000"/>
                </a:solidFill>
              </a:defRPr>
            </a:pPr>
            <a:r>
              <a:rPr sz="2720">
                <a:solidFill>
                  <a:srgbClr val="FFFFFF"/>
                </a:solidFill>
                <a:effectLst>
                  <a:outerShdw sx="100000" sy="100000" kx="0" ky="0" algn="b" rotWithShape="0" blurRad="10795" dist="21590" dir="2700000">
                    <a:srgbClr val="000000"/>
                  </a:outerShdw>
                </a:effectLst>
              </a:rPr>
              <a:t>10. Concentrate on getting into heaven.</a:t>
            </a:r>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title" idx="4294967295"/>
          </p:nvPr>
        </p:nvSpPr>
        <p:spPr>
          <a:xfrm>
            <a:off x="457200" y="277812"/>
            <a:ext cx="8229600" cy="11398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859536">
              <a:defRPr sz="3948">
                <a:effectLst>
                  <a:outerShdw sx="100000" sy="100000" kx="0" ky="0" algn="b" rotWithShape="0" blurRad="11938" dist="23876" dir="2700000">
                    <a:srgbClr val="000000"/>
                  </a:outerShdw>
                </a:effectLst>
              </a:defRPr>
            </a:lvl1pPr>
          </a:lstStyle>
          <a:p>
            <a:pPr lvl="0">
              <a:defRPr sz="1800">
                <a:solidFill>
                  <a:srgbClr val="000000"/>
                </a:solidFill>
                <a:effectLst/>
              </a:defRPr>
            </a:pPr>
            <a:r>
              <a:rPr sz="3948">
                <a:solidFill>
                  <a:srgbClr val="FFFFCC"/>
                </a:solidFill>
                <a:effectLst>
                  <a:outerShdw sx="100000" sy="100000" kx="0" ky="0" algn="b" rotWithShape="0" blurRad="11938" dist="23876" dir="2700000">
                    <a:srgbClr val="000000"/>
                  </a:outerShdw>
                </a:effectLst>
              </a:rPr>
              <a:t>What is the nature of man(woman)?</a:t>
            </a:r>
          </a:p>
        </p:txBody>
      </p:sp>
      <p:sp>
        <p:nvSpPr>
          <p:cNvPr id="128" name="Shape 128"/>
          <p:cNvSpPr/>
          <p:nvPr>
            <p:ph type="body" idx="4294967295"/>
          </p:nvPr>
        </p:nvSpPr>
        <p:spPr>
          <a:xfrm>
            <a:off x="457200" y="1600200"/>
            <a:ext cx="8229600" cy="453072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solidFill>
                  <a:srgbClr val="000000"/>
                </a:solidFill>
              </a:defRPr>
            </a:pPr>
            <a:r>
              <a:rPr sz="3200">
                <a:solidFill>
                  <a:srgbClr val="FFFFFF"/>
                </a:solidFill>
                <a:effectLst>
                  <a:outerShdw sx="100000" sy="100000" kx="0" ky="0" algn="b" rotWithShape="0" blurRad="12700" dist="25400" dir="2700000">
                    <a:srgbClr val="000000"/>
                  </a:outerShdw>
                </a:effectLst>
              </a:rPr>
              <a:t>11. People are, by nature, sinners.</a:t>
            </a:r>
            <a:endParaRPr sz="3200">
              <a:solidFill>
                <a:srgbClr val="FFFFFF"/>
              </a:solidFill>
              <a:effectLst>
                <a:outerShdw sx="100000" sy="100000" kx="0" ky="0" algn="b" rotWithShape="0" blurRad="12700" dist="25400" dir="2700000">
                  <a:srgbClr val="000000"/>
                </a:outerShdw>
              </a:effectLst>
            </a:endParaRPr>
          </a:p>
          <a:p>
            <a:pPr lvl="0" marL="0" indent="0">
              <a:buSzTx/>
              <a:buNone/>
              <a:defRPr sz="1800">
                <a:solidFill>
                  <a:srgbClr val="000000"/>
                </a:solidFill>
              </a:defRPr>
            </a:pPr>
            <a:r>
              <a:rPr sz="3200">
                <a:solidFill>
                  <a:srgbClr val="FFFFFF"/>
                </a:solidFill>
                <a:effectLst>
                  <a:outerShdw sx="100000" sy="100000" kx="0" ky="0" algn="b" rotWithShape="0" blurRad="12700" dist="25400" dir="2700000">
                    <a:srgbClr val="000000"/>
                  </a:outerShdw>
                </a:effectLst>
              </a:rPr>
              <a:t>12. People are capable of doing good.</a:t>
            </a:r>
            <a:endParaRPr sz="3200">
              <a:solidFill>
                <a:srgbClr val="FFFFFF"/>
              </a:solidFill>
              <a:effectLst>
                <a:outerShdw sx="100000" sy="100000" kx="0" ky="0" algn="b" rotWithShape="0" blurRad="12700" dist="25400" dir="2700000">
                  <a:srgbClr val="000000"/>
                </a:outerShdw>
              </a:effectLst>
            </a:endParaRPr>
          </a:p>
          <a:p>
            <a:pPr lvl="0" marL="0" indent="0">
              <a:buSzTx/>
              <a:buNone/>
              <a:defRPr sz="1800">
                <a:solidFill>
                  <a:srgbClr val="000000"/>
                </a:solidFill>
              </a:defRPr>
            </a:pPr>
            <a:r>
              <a:rPr sz="3200">
                <a:solidFill>
                  <a:srgbClr val="FFFFFF"/>
                </a:solidFill>
                <a:effectLst>
                  <a:outerShdw sx="100000" sy="100000" kx="0" ky="0" algn="b" rotWithShape="0" blurRad="12700" dist="25400" dir="2700000">
                    <a:srgbClr val="000000"/>
                  </a:outerShdw>
                </a:effectLst>
              </a:rPr>
              <a:t>13. Man is basically good.</a:t>
            </a:r>
            <a:endParaRPr sz="3200">
              <a:solidFill>
                <a:srgbClr val="FFFFFF"/>
              </a:solidFill>
              <a:effectLst>
                <a:outerShdw sx="100000" sy="100000" kx="0" ky="0" algn="b" rotWithShape="0" blurRad="12700" dist="25400" dir="2700000">
                  <a:srgbClr val="000000"/>
                </a:outerShdw>
              </a:effectLst>
            </a:endParaRPr>
          </a:p>
          <a:p>
            <a:pPr lvl="0" marL="0" indent="0">
              <a:buSzTx/>
              <a:buNone/>
              <a:defRPr sz="1800">
                <a:solidFill>
                  <a:srgbClr val="000000"/>
                </a:solidFill>
              </a:defRPr>
            </a:pPr>
            <a:r>
              <a:rPr sz="3200">
                <a:solidFill>
                  <a:srgbClr val="FFFFFF"/>
                </a:solidFill>
                <a:effectLst>
                  <a:outerShdw sx="100000" sy="100000" kx="0" ky="0" algn="b" rotWithShape="0" blurRad="12700" dist="25400" dir="2700000">
                    <a:srgbClr val="000000"/>
                  </a:outerShdw>
                </a:effectLst>
              </a:rPr>
              <a:t>14. Man is basically bad.</a:t>
            </a: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title" idx="4294967295"/>
          </p:nvPr>
        </p:nvSpPr>
        <p:spPr>
          <a:xfrm>
            <a:off x="457200" y="277812"/>
            <a:ext cx="8229600" cy="11398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effectLst>
                  <a:outerShdw sx="100000" sy="100000" kx="0" ky="0" algn="b" rotWithShape="0" blurRad="12700" dist="25400" dir="2700000">
                    <a:srgbClr val="000000"/>
                  </a:outerShdw>
                </a:effectLst>
              </a:defRPr>
            </a:lvl1pPr>
          </a:lstStyle>
          <a:p>
            <a:pPr lvl="0">
              <a:defRPr sz="1800">
                <a:solidFill>
                  <a:srgbClr val="000000"/>
                </a:solidFill>
                <a:effectLst/>
              </a:defRPr>
            </a:pPr>
            <a:r>
              <a:rPr sz="4200">
                <a:solidFill>
                  <a:srgbClr val="FFFFCC"/>
                </a:solidFill>
                <a:effectLst>
                  <a:outerShdw sx="100000" sy="100000" kx="0" ky="0" algn="b" rotWithShape="0" blurRad="12700" dist="25400" dir="2700000">
                    <a:srgbClr val="000000"/>
                  </a:outerShdw>
                </a:effectLst>
              </a:rPr>
              <a:t>How should you spend your time?</a:t>
            </a:r>
          </a:p>
        </p:txBody>
      </p:sp>
      <p:sp>
        <p:nvSpPr>
          <p:cNvPr id="131" name="Shape 131"/>
          <p:cNvSpPr/>
          <p:nvPr>
            <p:ph type="body" idx="4294967295"/>
          </p:nvPr>
        </p:nvSpPr>
        <p:spPr>
          <a:xfrm>
            <a:off x="457200" y="1600200"/>
            <a:ext cx="8229600" cy="453072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solidFill>
                  <a:srgbClr val="000000"/>
                </a:solidFill>
              </a:defRPr>
            </a:pPr>
            <a:endParaRPr sz="3200">
              <a:solidFill>
                <a:srgbClr val="FFFFFF"/>
              </a:solidFill>
              <a:effectLst>
                <a:outerShdw sx="100000" sy="100000" kx="0" ky="0" algn="b" rotWithShape="0" blurRad="12700" dist="25400" dir="2700000">
                  <a:srgbClr val="000000"/>
                </a:outerShdw>
              </a:effectLst>
              <a:latin typeface="Tahoma Negreta"/>
              <a:ea typeface="Tahoma Negreta"/>
              <a:cs typeface="Tahoma Negreta"/>
              <a:sym typeface="Tahoma Negreta"/>
            </a:endParaRPr>
          </a:p>
          <a:p>
            <a:pPr lvl="0" marL="0" indent="0">
              <a:buSzTx/>
              <a:buNone/>
              <a:defRPr sz="1800">
                <a:solidFill>
                  <a:srgbClr val="000000"/>
                </a:solidFill>
              </a:defRPr>
            </a:pPr>
            <a:r>
              <a:rPr sz="3200">
                <a:solidFill>
                  <a:srgbClr val="FFFFFF"/>
                </a:solidFill>
                <a:effectLst>
                  <a:outerShdw sx="100000" sy="100000" kx="0" ky="0" algn="b" rotWithShape="0" blurRad="12700" dist="25400" dir="2700000">
                    <a:srgbClr val="000000"/>
                  </a:outerShdw>
                </a:effectLst>
              </a:rPr>
              <a:t>15. Pray to God and save your soul.</a:t>
            </a:r>
            <a:endParaRPr sz="3200">
              <a:solidFill>
                <a:srgbClr val="FFFFFF"/>
              </a:solidFill>
              <a:effectLst>
                <a:outerShdw sx="100000" sy="100000" kx="0" ky="0" algn="b" rotWithShape="0" blurRad="12700" dist="25400" dir="2700000">
                  <a:srgbClr val="000000"/>
                </a:outerShdw>
              </a:effectLst>
            </a:endParaRPr>
          </a:p>
          <a:p>
            <a:pPr lvl="0" marL="0" indent="0">
              <a:buSzTx/>
              <a:buNone/>
              <a:defRPr sz="1800">
                <a:solidFill>
                  <a:srgbClr val="000000"/>
                </a:solidFill>
              </a:defRPr>
            </a:pPr>
            <a:r>
              <a:rPr sz="3200">
                <a:solidFill>
                  <a:srgbClr val="FFFFFF"/>
                </a:solidFill>
                <a:effectLst>
                  <a:outerShdw sx="100000" sy="100000" kx="0" ky="0" algn="b" rotWithShape="0" blurRad="12700" dist="25400" dir="2700000">
                    <a:srgbClr val="000000"/>
                  </a:outerShdw>
                </a:effectLst>
              </a:rPr>
              <a:t>16. Create paintings, sculptures, books that elevate man.</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ph type="body" idx="4294967295"/>
          </p:nvPr>
        </p:nvSpPr>
        <p:spPr>
          <a:xfrm>
            <a:off x="465137" y="711200"/>
            <a:ext cx="8229601" cy="51054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57175" indent="-257175">
              <a:spcBef>
                <a:spcPts val="500"/>
              </a:spcBef>
              <a:defRPr sz="1800">
                <a:solidFill>
                  <a:srgbClr val="000000"/>
                </a:solidFill>
              </a:defRPr>
            </a:pPr>
            <a:r>
              <a:rPr sz="2400">
                <a:solidFill>
                  <a:srgbClr val="F4FFFA"/>
                </a:solidFill>
                <a:effectLst>
                  <a:outerShdw sx="100000" sy="100000" kx="0" ky="0" algn="b" rotWithShape="0" blurRad="12700" dist="25400" dir="2700000">
                    <a:srgbClr val="000000"/>
                  </a:outerShdw>
                </a:effectLst>
              </a:rPr>
              <a:t>Italian city-states had grown wealthy from trade and industry.</a:t>
            </a:r>
            <a:endParaRPr sz="2400">
              <a:solidFill>
                <a:srgbClr val="F4FFFA"/>
              </a:solidFill>
              <a:effectLst>
                <a:outerShdw sx="100000" sy="100000" kx="0" ky="0" algn="b" rotWithShape="0" blurRad="12700" dist="25400" dir="2700000">
                  <a:srgbClr val="000000"/>
                </a:outerShdw>
              </a:effectLst>
            </a:endParaRPr>
          </a:p>
          <a:p>
            <a:pPr lvl="0" marL="257175" indent="-257175">
              <a:spcBef>
                <a:spcPts val="500"/>
              </a:spcBef>
              <a:defRPr sz="1800">
                <a:solidFill>
                  <a:srgbClr val="000000"/>
                </a:solidFill>
              </a:defRPr>
            </a:pPr>
            <a:r>
              <a:rPr sz="2400">
                <a:solidFill>
                  <a:srgbClr val="F4FFFA"/>
                </a:solidFill>
                <a:effectLst>
                  <a:outerShdw sx="100000" sy="100000" kx="0" ky="0" algn="b" rotWithShape="0" blurRad="12700" dist="25400" dir="2700000">
                    <a:srgbClr val="000000"/>
                  </a:outerShdw>
                </a:effectLst>
              </a:rPr>
              <a:t>Italian bankers made large profits by financing commercial ventures and making loans to princes and popes.  The wealth of the city-states supported the Renaissance.</a:t>
            </a:r>
            <a:endParaRPr sz="2400">
              <a:solidFill>
                <a:srgbClr val="F4FFFA"/>
              </a:solidFill>
              <a:effectLst>
                <a:outerShdw sx="100000" sy="100000" kx="0" ky="0" algn="b" rotWithShape="0" blurRad="12700" dist="25400" dir="2700000">
                  <a:srgbClr val="000000"/>
                </a:outerShdw>
              </a:effectLst>
            </a:endParaRPr>
          </a:p>
          <a:p>
            <a:pPr lvl="0" marL="257175" indent="-257175">
              <a:spcBef>
                <a:spcPts val="500"/>
              </a:spcBef>
              <a:defRPr sz="1800">
                <a:solidFill>
                  <a:srgbClr val="000000"/>
                </a:solidFill>
              </a:defRPr>
            </a:pPr>
            <a:r>
              <a:rPr sz="2400">
                <a:solidFill>
                  <a:srgbClr val="F4FFFA"/>
                </a:solidFill>
                <a:effectLst>
                  <a:outerShdw sx="100000" sy="100000" kx="0" ky="0" algn="b" rotWithShape="0" blurRad="12700" dist="25400" dir="2700000">
                    <a:srgbClr val="000000"/>
                  </a:outerShdw>
                </a:effectLst>
              </a:rPr>
              <a:t>The concerns of the wealthy middle class helped shape the Renaissance in Italy.  The middle class was concerned about education and individual achievement.  They had the time and money to become patrons, or supporters, of the arts.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42">
                                            <p:bg/>
                                          </p:spTgt>
                                        </p:tgtEl>
                                        <p:attrNameLst>
                                          <p:attrName>style.visibility</p:attrName>
                                        </p:attrNameLst>
                                      </p:cBhvr>
                                      <p:to>
                                        <p:strVal val="visible"/>
                                      </p:to>
                                    </p:set>
                                    <p:animEffect filter="wipe(left)" transition="in">
                                      <p:cBhvr>
                                        <p:cTn id="7" dur="500"/>
                                        <p:tgtEl>
                                          <p:spTgt spid="42">
                                            <p:bg/>
                                          </p:spTgt>
                                        </p:tgtEl>
                                      </p:cBhvr>
                                    </p:animEffect>
                                  </p:childTnLst>
                                </p:cTn>
                              </p:par>
                              <p:par>
                                <p:cTn id="8" presetClass="entr" presetSubtype="8" presetID="22" grpId="1" fill="hold">
                                  <p:stCondLst>
                                    <p:cond delay="0"/>
                                  </p:stCondLst>
                                  <p:iterate type="el" backwards="0">
                                    <p:tmAbs val="0"/>
                                  </p:iterate>
                                  <p:childTnLst>
                                    <p:set>
                                      <p:cBhvr>
                                        <p:cTn id="9" fill="hold"/>
                                        <p:tgtEl>
                                          <p:spTgt spid="42">
                                            <p:txEl>
                                              <p:pRg st="0" end="0"/>
                                            </p:txEl>
                                          </p:spTgt>
                                        </p:tgtEl>
                                        <p:attrNameLst>
                                          <p:attrName>style.visibility</p:attrName>
                                        </p:attrNameLst>
                                      </p:cBhvr>
                                      <p:to>
                                        <p:strVal val="visible"/>
                                      </p:to>
                                    </p:set>
                                    <p:animEffect filter="wipe(left)" transition="in">
                                      <p:cBhvr>
                                        <p:cTn id="10" dur="500"/>
                                        <p:tgtEl>
                                          <p:spTgt spid="4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42">
                                            <p:txEl>
                                              <p:pRg st="1" end="1"/>
                                            </p:txEl>
                                          </p:spTgt>
                                        </p:tgtEl>
                                        <p:attrNameLst>
                                          <p:attrName>style.visibility</p:attrName>
                                        </p:attrNameLst>
                                      </p:cBhvr>
                                      <p:to>
                                        <p:strVal val="visible"/>
                                      </p:to>
                                    </p:set>
                                    <p:animEffect filter="wipe(left)" transition="in">
                                      <p:cBhvr>
                                        <p:cTn id="15" dur="500"/>
                                        <p:tgtEl>
                                          <p:spTgt spid="4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42">
                                            <p:txEl>
                                              <p:pRg st="2" end="2"/>
                                            </p:txEl>
                                          </p:spTgt>
                                        </p:tgtEl>
                                        <p:attrNameLst>
                                          <p:attrName>style.visibility</p:attrName>
                                        </p:attrNameLst>
                                      </p:cBhvr>
                                      <p:to>
                                        <p:strVal val="visible"/>
                                      </p:to>
                                    </p:set>
                                    <p:animEffect filter="wipe(left)" transition="in">
                                      <p:cBhvr>
                                        <p:cTn id="20" dur="500"/>
                                        <p:tgtEl>
                                          <p:spTgt spid="42">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2" grpId="1"/>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title" idx="4294967295"/>
          </p:nvPr>
        </p:nvSpPr>
        <p:spPr>
          <a:xfrm>
            <a:off x="381000" y="304800"/>
            <a:ext cx="8229600" cy="113982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850391">
              <a:defRPr sz="3906">
                <a:effectLst>
                  <a:outerShdw sx="100000" sy="100000" kx="0" ky="0" algn="b" rotWithShape="0" blurRad="11811" dist="23622" dir="2700000">
                    <a:srgbClr val="000000"/>
                  </a:outerShdw>
                </a:effectLst>
              </a:defRPr>
            </a:lvl1pPr>
          </a:lstStyle>
          <a:p>
            <a:pPr lvl="0">
              <a:defRPr sz="1800">
                <a:solidFill>
                  <a:srgbClr val="000000"/>
                </a:solidFill>
                <a:effectLst/>
              </a:defRPr>
            </a:pPr>
            <a:r>
              <a:rPr sz="3906">
                <a:solidFill>
                  <a:srgbClr val="FFFFCC"/>
                </a:solidFill>
                <a:effectLst>
                  <a:outerShdw sx="100000" sy="100000" kx="0" ky="0" algn="b" rotWithShape="0" blurRad="11811" dist="23622" dir="2700000">
                    <a:srgbClr val="000000"/>
                  </a:outerShdw>
                </a:effectLst>
              </a:rPr>
              <a:t>Who is your model of ideal behavior?</a:t>
            </a:r>
          </a:p>
        </p:txBody>
      </p:sp>
      <p:sp>
        <p:nvSpPr>
          <p:cNvPr id="134" name="Shape 134"/>
          <p:cNvSpPr/>
          <p:nvPr>
            <p:ph type="body" idx="4294967295"/>
          </p:nvPr>
        </p:nvSpPr>
        <p:spPr>
          <a:xfrm>
            <a:off x="457200" y="1600200"/>
            <a:ext cx="8229600" cy="453072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600"/>
              </a:spcBef>
              <a:buSzTx/>
              <a:buNone/>
              <a:defRPr sz="1800">
                <a:solidFill>
                  <a:srgbClr val="000000"/>
                </a:solidFill>
              </a:defRPr>
            </a:pPr>
            <a:r>
              <a:rPr sz="2800">
                <a:solidFill>
                  <a:srgbClr val="FFFFFF"/>
                </a:solidFill>
                <a:effectLst>
                  <a:outerShdw sx="100000" sy="100000" kx="0" ky="0" algn="b" rotWithShape="0" blurRad="12700" dist="25400" dir="2700000">
                    <a:srgbClr val="000000"/>
                  </a:outerShdw>
                </a:effectLst>
              </a:rPr>
              <a:t>17. Study the lives of saints.</a:t>
            </a:r>
            <a:endParaRPr sz="2800">
              <a:solidFill>
                <a:srgbClr val="FFFFFF"/>
              </a:solidFill>
              <a:effectLst>
                <a:outerShdw sx="100000" sy="100000" kx="0" ky="0" algn="b" rotWithShape="0" blurRad="12700" dist="25400" dir="2700000">
                  <a:srgbClr val="000000"/>
                </a:outerShdw>
              </a:effectLst>
            </a:endParaRPr>
          </a:p>
          <a:p>
            <a:pPr lvl="0" marL="0" indent="0">
              <a:spcBef>
                <a:spcPts val="600"/>
              </a:spcBef>
              <a:buSzTx/>
              <a:buNone/>
              <a:defRPr sz="1800">
                <a:solidFill>
                  <a:srgbClr val="000000"/>
                </a:solidFill>
              </a:defRPr>
            </a:pPr>
            <a:r>
              <a:rPr sz="2800">
                <a:solidFill>
                  <a:srgbClr val="FFFFFF"/>
                </a:solidFill>
                <a:effectLst>
                  <a:outerShdw sx="100000" sy="100000" kx="0" ky="0" algn="b" rotWithShape="0" blurRad="12700" dist="25400" dir="2700000">
                    <a:srgbClr val="000000"/>
                  </a:outerShdw>
                </a:effectLst>
              </a:rPr>
              <a:t>18. Study the accomplishments of great men who lived during the ancient </a:t>
            </a:r>
            <a:r>
              <a:rPr sz="2800">
                <a:solidFill>
                  <a:srgbClr val="FFFFFF"/>
                </a:solidFill>
                <a:effectLst>
                  <a:outerShdw sx="100000" sy="100000" kx="0" ky="0" algn="b" rotWithShape="0" blurRad="12700" dist="25400" dir="2700000">
                    <a:srgbClr val="000000"/>
                  </a:outerShdw>
                </a:effectLst>
              </a:rPr>
              <a:t>civilizations.</a:t>
            </a:r>
            <a:endParaRPr sz="2800">
              <a:solidFill>
                <a:srgbClr val="FFFFFF"/>
              </a:solidFill>
              <a:effectLst>
                <a:outerShdw sx="100000" sy="100000" kx="0" ky="0" algn="b" rotWithShape="0" blurRad="12700" dist="25400" dir="2700000">
                  <a:srgbClr val="000000"/>
                </a:outerShdw>
              </a:effectLst>
            </a:endParaRPr>
          </a:p>
          <a:p>
            <a:pPr lvl="0" marL="0" indent="0">
              <a:buSzTx/>
              <a:buNone/>
              <a:defRPr sz="1800">
                <a:solidFill>
                  <a:srgbClr val="000000"/>
                </a:solidFill>
              </a:defRPr>
            </a:pPr>
            <a:endParaRPr sz="2800">
              <a:solidFill>
                <a:srgbClr val="FFFFFF"/>
              </a:solidFill>
              <a:effectLst>
                <a:outerShdw sx="100000" sy="100000" kx="0" ky="0" algn="b" rotWithShape="0" blurRad="12700" dist="25400" dir="2700000">
                  <a:srgbClr val="000000"/>
                </a:outerShdw>
              </a:effectLst>
            </a:endParaRPr>
          </a:p>
          <a:p>
            <a:pPr lvl="0" marL="0" indent="0">
              <a:spcBef>
                <a:spcPts val="600"/>
              </a:spcBef>
              <a:buSzTx/>
              <a:buNone/>
              <a:defRPr sz="1800">
                <a:solidFill>
                  <a:srgbClr val="000000"/>
                </a:solidFill>
              </a:defRPr>
            </a:pPr>
            <a:r>
              <a:rPr sz="2800">
                <a:solidFill>
                  <a:srgbClr val="FFFFFF"/>
                </a:solidFill>
                <a:effectLst>
                  <a:outerShdw sx="100000" sy="100000" kx="0" ky="0" algn="b" rotWithShape="0" blurRad="12700" dist="25400" dir="2700000">
                    <a:srgbClr val="000000"/>
                  </a:outerShdw>
                </a:effectLst>
              </a:rPr>
              <a:t>19. Scholars should study the Bible to understand the mysteries of God’s will.</a:t>
            </a:r>
            <a:endParaRPr sz="2800">
              <a:solidFill>
                <a:srgbClr val="FFFFFF"/>
              </a:solidFill>
              <a:effectLst>
                <a:outerShdw sx="100000" sy="100000" kx="0" ky="0" algn="b" rotWithShape="0" blurRad="12700" dist="25400" dir="2700000">
                  <a:srgbClr val="000000"/>
                </a:outerShdw>
              </a:effectLst>
            </a:endParaRPr>
          </a:p>
          <a:p>
            <a:pPr lvl="0" marL="0" indent="0">
              <a:spcBef>
                <a:spcPts val="600"/>
              </a:spcBef>
              <a:buSzTx/>
              <a:buNone/>
              <a:defRPr sz="1800">
                <a:solidFill>
                  <a:srgbClr val="000000"/>
                </a:solidFill>
              </a:defRPr>
            </a:pPr>
            <a:r>
              <a:rPr sz="2800">
                <a:solidFill>
                  <a:srgbClr val="FFFFFF"/>
                </a:solidFill>
                <a:effectLst>
                  <a:outerShdw sx="100000" sy="100000" kx="0" ky="0" algn="b" rotWithShape="0" blurRad="12700" dist="25400" dir="2700000">
                    <a:srgbClr val="000000"/>
                  </a:outerShdw>
                </a:effectLst>
              </a:rPr>
              <a:t>20. Scholars should study subjects (literature and philosophy) that will help them</a:t>
            </a:r>
          </a:p>
        </p:txBody>
      </p:sp>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title" idx="4294967295"/>
          </p:nvPr>
        </p:nvSpPr>
        <p:spPr>
          <a:xfrm>
            <a:off x="457200" y="277812"/>
            <a:ext cx="8229600" cy="11398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effectLst>
                  <a:outerShdw sx="100000" sy="100000" kx="0" ky="0" algn="b" rotWithShape="0" blurRad="12700" dist="25400" dir="2700000">
                    <a:srgbClr val="000000"/>
                  </a:outerShdw>
                </a:effectLst>
              </a:defRPr>
            </a:lvl1pPr>
          </a:lstStyle>
          <a:p>
            <a:pPr lvl="0">
              <a:defRPr sz="1800">
                <a:solidFill>
                  <a:srgbClr val="000000"/>
                </a:solidFill>
                <a:effectLst/>
              </a:defRPr>
            </a:pPr>
            <a:r>
              <a:rPr sz="4200">
                <a:solidFill>
                  <a:srgbClr val="FFFFCC"/>
                </a:solidFill>
                <a:effectLst>
                  <a:outerShdw sx="100000" sy="100000" kx="0" ky="0" algn="b" rotWithShape="0" blurRad="12700" dist="25400" dir="2700000">
                    <a:srgbClr val="000000"/>
                  </a:outerShdw>
                </a:effectLst>
              </a:rPr>
              <a:t>Changing Patterns of Life</a:t>
            </a:r>
          </a:p>
        </p:txBody>
      </p:sp>
      <p:sp>
        <p:nvSpPr>
          <p:cNvPr id="137" name="Shape 137"/>
          <p:cNvSpPr/>
          <p:nvPr>
            <p:ph type="body" idx="4294967295"/>
          </p:nvPr>
        </p:nvSpPr>
        <p:spPr>
          <a:xfrm>
            <a:off x="457200" y="1600200"/>
            <a:ext cx="8229600" cy="453072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defRPr>
                <a:effectLst>
                  <a:outerShdw sx="100000" sy="100000" kx="0" ky="0" algn="b" rotWithShape="0" blurRad="12700" dist="25400" dir="2700000">
                    <a:srgbClr val="000000"/>
                  </a:outerShdw>
                </a:effectLst>
              </a:defRPr>
            </a:lvl1pPr>
          </a:lstStyle>
          <a:p>
            <a:pPr lvl="0">
              <a:defRPr sz="1800">
                <a:solidFill>
                  <a:srgbClr val="000000"/>
                </a:solidFill>
                <a:effectLst/>
              </a:defRPr>
            </a:pPr>
            <a:r>
              <a:rPr sz="3200">
                <a:solidFill>
                  <a:srgbClr val="FFFFFF"/>
                </a:solidFill>
                <a:effectLst>
                  <a:outerShdw sx="100000" sy="100000" kx="0" ky="0" algn="b" rotWithShape="0" blurRad="12700" dist="25400" dir="2700000">
                    <a:srgbClr val="000000"/>
                  </a:outerShdw>
                </a:effectLst>
              </a:rPr>
              <a:t>Advanced technology gradually helped spread the new learning to a wider audience.  As a result, Renaissance learning slowly filtered into the lives of ordinary people.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37">
                                            <p:bg/>
                                          </p:spTgt>
                                        </p:tgtEl>
                                        <p:attrNameLst>
                                          <p:attrName>style.visibility</p:attrName>
                                        </p:attrNameLst>
                                      </p:cBhvr>
                                      <p:to>
                                        <p:strVal val="visible"/>
                                      </p:to>
                                    </p:set>
                                    <p:animEffect filter="wipe(left)" transition="in">
                                      <p:cBhvr>
                                        <p:cTn id="7" dur="500"/>
                                        <p:tgtEl>
                                          <p:spTgt spid="137">
                                            <p:bg/>
                                          </p:spTgt>
                                        </p:tgtEl>
                                      </p:cBhvr>
                                    </p:animEffect>
                                  </p:childTnLst>
                                </p:cTn>
                              </p:par>
                              <p:par>
                                <p:cTn id="8" presetClass="entr" presetSubtype="8" presetID="22" grpId="1" fill="hold">
                                  <p:stCondLst>
                                    <p:cond delay="0"/>
                                  </p:stCondLst>
                                  <p:iterate type="el" backwards="0">
                                    <p:tmAbs val="0"/>
                                  </p:iterate>
                                  <p:childTnLst>
                                    <p:set>
                                      <p:cBhvr>
                                        <p:cTn id="9" fill="hold"/>
                                        <p:tgtEl>
                                          <p:spTgt spid="137">
                                            <p:txEl>
                                              <p:pRg st="0" end="0"/>
                                            </p:txEl>
                                          </p:spTgt>
                                        </p:tgtEl>
                                        <p:attrNameLst>
                                          <p:attrName>style.visibility</p:attrName>
                                        </p:attrNameLst>
                                      </p:cBhvr>
                                      <p:to>
                                        <p:strVal val="visible"/>
                                      </p:to>
                                    </p:set>
                                    <p:animEffect filter="wipe(left)" transition="in">
                                      <p:cBhvr>
                                        <p:cTn id="10" dur="500"/>
                                        <p:tgtEl>
                                          <p:spTgt spid="137">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37"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title" idx="4294967295"/>
          </p:nvPr>
        </p:nvSpPr>
        <p:spPr>
          <a:xfrm>
            <a:off x="457200" y="277812"/>
            <a:ext cx="8229600" cy="11398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effectLst>
                  <a:outerShdw sx="100000" sy="100000" kx="0" ky="0" algn="b" rotWithShape="0" blurRad="12700" dist="25400" dir="2700000">
                    <a:srgbClr val="000000"/>
                  </a:outerShdw>
                </a:effectLst>
              </a:defRPr>
            </a:lvl1pPr>
          </a:lstStyle>
          <a:p>
            <a:pPr lvl="0">
              <a:defRPr sz="1800">
                <a:solidFill>
                  <a:srgbClr val="000000"/>
                </a:solidFill>
                <a:effectLst/>
              </a:defRPr>
            </a:pPr>
            <a:r>
              <a:rPr sz="4200">
                <a:solidFill>
                  <a:srgbClr val="FFFFCC"/>
                </a:solidFill>
                <a:effectLst>
                  <a:outerShdw sx="100000" sy="100000" kx="0" ky="0" algn="b" rotWithShape="0" blurRad="12700" dist="25400" dir="2700000">
                    <a:srgbClr val="000000"/>
                  </a:outerShdw>
                </a:effectLst>
              </a:rPr>
              <a:t>The Introduction of Printing</a:t>
            </a:r>
          </a:p>
        </p:txBody>
      </p:sp>
      <p:sp>
        <p:nvSpPr>
          <p:cNvPr id="140" name="Shape 140"/>
          <p:cNvSpPr/>
          <p:nvPr>
            <p:ph type="body" idx="4294967295"/>
          </p:nvPr>
        </p:nvSpPr>
        <p:spPr>
          <a:xfrm>
            <a:off x="457200" y="1600200"/>
            <a:ext cx="8229600" cy="453072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14312" indent="-214312">
              <a:spcBef>
                <a:spcPts val="400"/>
              </a:spcBef>
              <a:defRPr sz="1800">
                <a:solidFill>
                  <a:srgbClr val="000000"/>
                </a:solidFill>
              </a:defRPr>
            </a:pPr>
            <a:r>
              <a:rPr sz="2000">
                <a:solidFill>
                  <a:srgbClr val="FFFFFF"/>
                </a:solidFill>
                <a:effectLst>
                  <a:outerShdw sx="100000" sy="100000" kx="0" ky="0" algn="b" rotWithShape="0" blurRad="12700" dist="25400" dir="2700000">
                    <a:srgbClr val="000000"/>
                  </a:outerShdw>
                </a:effectLst>
              </a:rPr>
              <a:t>The invention of printing in the 1400s dramatically affected the production of books.  Before this time, few books were reproduced because each one had to be copied by hand.  A good copier could complete only about two books a year.  Furthermore, books were costly because they were written on parchment made from skin of a sheep or goat.</a:t>
            </a:r>
            <a:endParaRPr sz="2000">
              <a:solidFill>
                <a:srgbClr val="FFFFFF"/>
              </a:solidFill>
              <a:effectLst>
                <a:outerShdw sx="100000" sy="100000" kx="0" ky="0" algn="b" rotWithShape="0" blurRad="12700" dist="25400" dir="2700000">
                  <a:srgbClr val="000000"/>
                </a:outerShdw>
              </a:effectLst>
            </a:endParaRPr>
          </a:p>
          <a:p>
            <a:pPr lvl="0" marL="214312" indent="-214312">
              <a:spcBef>
                <a:spcPts val="400"/>
              </a:spcBef>
              <a:defRPr sz="1800">
                <a:solidFill>
                  <a:srgbClr val="000000"/>
                </a:solidFill>
              </a:defRPr>
            </a:pPr>
            <a:r>
              <a:rPr sz="2000">
                <a:solidFill>
                  <a:srgbClr val="FFFFFF"/>
                </a:solidFill>
                <a:effectLst>
                  <a:outerShdw sx="100000" sy="100000" kx="0" ky="0" algn="b" rotWithShape="0" blurRad="12700" dist="25400" dir="2700000">
                    <a:srgbClr val="000000"/>
                  </a:outerShdw>
                </a:effectLst>
              </a:rPr>
              <a:t>In the 1300s, Europeans learned from the Arabs how to make paper from rag and wood pulp.  The Arabs had learned about papermaking from the Chinese.</a:t>
            </a:r>
            <a:endParaRPr sz="2000">
              <a:solidFill>
                <a:srgbClr val="FFFFFF"/>
              </a:solidFill>
              <a:effectLst>
                <a:outerShdw sx="100000" sy="100000" kx="0" ky="0" algn="b" rotWithShape="0" blurRad="12700" dist="25400" dir="2700000">
                  <a:srgbClr val="000000"/>
                </a:outerShdw>
              </a:effectLst>
            </a:endParaRPr>
          </a:p>
          <a:p>
            <a:pPr lvl="0" marL="214312" indent="-214312">
              <a:spcBef>
                <a:spcPts val="400"/>
              </a:spcBef>
              <a:defRPr sz="1800">
                <a:solidFill>
                  <a:srgbClr val="000000"/>
                </a:solidFill>
              </a:defRPr>
            </a:pPr>
            <a:r>
              <a:rPr sz="2000">
                <a:solidFill>
                  <a:srgbClr val="FFFFFF"/>
                </a:solidFill>
                <a:effectLst>
                  <a:outerShdw sx="100000" sy="100000" kx="0" ky="0" algn="b" rotWithShape="0" blurRad="12700" dist="25400" dir="2700000">
                    <a:srgbClr val="000000"/>
                  </a:outerShdw>
                </a:effectLst>
              </a:rPr>
              <a:t>Engravers experimented with printing books from wood blocks.  They carved a page on the block, which was then inked and pressed on paper.  By the 1440s, German engravers had developed movable type.  Movable type consisted of tiny pieces of metal engraved with a letter.</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40">
                                            <p:bg/>
                                          </p:spTgt>
                                        </p:tgtEl>
                                        <p:attrNameLst>
                                          <p:attrName>style.visibility</p:attrName>
                                        </p:attrNameLst>
                                      </p:cBhvr>
                                      <p:to>
                                        <p:strVal val="visible"/>
                                      </p:to>
                                    </p:set>
                                    <p:animEffect filter="wipe(left)" transition="in">
                                      <p:cBhvr>
                                        <p:cTn id="7" dur="500"/>
                                        <p:tgtEl>
                                          <p:spTgt spid="140">
                                            <p:bg/>
                                          </p:spTgt>
                                        </p:tgtEl>
                                      </p:cBhvr>
                                    </p:animEffect>
                                  </p:childTnLst>
                                </p:cTn>
                              </p:par>
                              <p:par>
                                <p:cTn id="8" presetClass="entr" presetSubtype="8" presetID="22" grpId="1" fill="hold">
                                  <p:stCondLst>
                                    <p:cond delay="0"/>
                                  </p:stCondLst>
                                  <p:iterate type="el" backwards="0">
                                    <p:tmAbs val="0"/>
                                  </p:iterate>
                                  <p:childTnLst>
                                    <p:set>
                                      <p:cBhvr>
                                        <p:cTn id="9" fill="hold"/>
                                        <p:tgtEl>
                                          <p:spTgt spid="140">
                                            <p:txEl>
                                              <p:pRg st="0" end="0"/>
                                            </p:txEl>
                                          </p:spTgt>
                                        </p:tgtEl>
                                        <p:attrNameLst>
                                          <p:attrName>style.visibility</p:attrName>
                                        </p:attrNameLst>
                                      </p:cBhvr>
                                      <p:to>
                                        <p:strVal val="visible"/>
                                      </p:to>
                                    </p:set>
                                    <p:animEffect filter="wipe(left)" transition="in">
                                      <p:cBhvr>
                                        <p:cTn id="10" dur="500"/>
                                        <p:tgtEl>
                                          <p:spTgt spid="14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140">
                                            <p:txEl>
                                              <p:pRg st="1" end="1"/>
                                            </p:txEl>
                                          </p:spTgt>
                                        </p:tgtEl>
                                        <p:attrNameLst>
                                          <p:attrName>style.visibility</p:attrName>
                                        </p:attrNameLst>
                                      </p:cBhvr>
                                      <p:to>
                                        <p:strVal val="visible"/>
                                      </p:to>
                                    </p:set>
                                    <p:animEffect filter="wipe(left)" transition="in">
                                      <p:cBhvr>
                                        <p:cTn id="15" dur="500"/>
                                        <p:tgtEl>
                                          <p:spTgt spid="14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140">
                                            <p:txEl>
                                              <p:pRg st="2" end="2"/>
                                            </p:txEl>
                                          </p:spTgt>
                                        </p:tgtEl>
                                        <p:attrNameLst>
                                          <p:attrName>style.visibility</p:attrName>
                                        </p:attrNameLst>
                                      </p:cBhvr>
                                      <p:to>
                                        <p:strVal val="visible"/>
                                      </p:to>
                                    </p:set>
                                    <p:animEffect filter="wipe(left)" transition="in">
                                      <p:cBhvr>
                                        <p:cTn id="20" dur="500"/>
                                        <p:tgtEl>
                                          <p:spTgt spid="140">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40"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title" idx="4294967295"/>
          </p:nvPr>
        </p:nvSpPr>
        <p:spPr>
          <a:xfrm>
            <a:off x="457200" y="277812"/>
            <a:ext cx="8229600" cy="331788"/>
          </a:xfrm>
          <a:prstGeom prst="rect">
            <a:avLst/>
          </a:prstGeom>
          <a:ln w="12700">
            <a:miter lim="400000"/>
          </a:ln>
        </p:spPr>
        <p:txBody>
          <a:bodyPr lIns="0" tIns="0" rIns="0" bIns="0" anchor="ctr">
            <a:normAutofit fontScale="100000" lnSpcReduction="0"/>
          </a:bodyPr>
          <a:lstStyle/>
          <a:p>
            <a:pPr lvl="0" defTabSz="365760">
              <a:defRPr sz="1680">
                <a:effectLst>
                  <a:outerShdw sx="100000" sy="100000" kx="0" ky="0" algn="b" rotWithShape="0" blurRad="5080" dist="10160" dir="2700000">
                    <a:srgbClr val="000000"/>
                  </a:outerShdw>
                </a:effectLst>
              </a:defRPr>
            </a:pPr>
          </a:p>
        </p:txBody>
      </p:sp>
      <p:sp>
        <p:nvSpPr>
          <p:cNvPr id="143" name="Shape 143"/>
          <p:cNvSpPr/>
          <p:nvPr>
            <p:ph type="body" idx="4294967295"/>
          </p:nvPr>
        </p:nvSpPr>
        <p:spPr>
          <a:xfrm>
            <a:off x="457200" y="762000"/>
            <a:ext cx="5257800" cy="536892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00037" indent="-300037">
              <a:spcBef>
                <a:spcPts val="600"/>
              </a:spcBef>
              <a:defRPr sz="1800">
                <a:solidFill>
                  <a:srgbClr val="000000"/>
                </a:solidFill>
              </a:defRPr>
            </a:pPr>
            <a:r>
              <a:rPr sz="2800">
                <a:solidFill>
                  <a:srgbClr val="FFFFFF"/>
                </a:solidFill>
                <a:effectLst>
                  <a:outerShdw sx="100000" sy="100000" kx="0" ky="0" algn="b" rotWithShape="0" blurRad="12700" dist="25400" dir="2700000">
                    <a:srgbClr val="000000"/>
                  </a:outerShdw>
                </a:effectLst>
              </a:rPr>
              <a:t>Johann Gutenberg </a:t>
            </a:r>
            <a:r>
              <a:rPr sz="2400">
                <a:solidFill>
                  <a:srgbClr val="FFFFFF"/>
                </a:solidFill>
                <a:effectLst>
                  <a:outerShdw sx="100000" sy="100000" kx="0" ky="0" algn="b" rotWithShape="0" blurRad="12700" dist="25400" dir="2700000">
                    <a:srgbClr val="000000"/>
                  </a:outerShdw>
                </a:effectLst>
              </a:rPr>
              <a:t>(1398-1468) </a:t>
            </a:r>
            <a:endParaRPr sz="2400">
              <a:solidFill>
                <a:srgbClr val="FFFFFF"/>
              </a:solidFill>
              <a:effectLst>
                <a:outerShdw sx="100000" sy="100000" kx="0" ky="0" algn="b" rotWithShape="0" blurRad="12700" dist="25400" dir="2700000">
                  <a:srgbClr val="000000"/>
                </a:outerShdw>
              </a:effectLst>
            </a:endParaRPr>
          </a:p>
          <a:p>
            <a:pPr lvl="0" marL="192881" indent="-192881">
              <a:spcBef>
                <a:spcPts val="400"/>
              </a:spcBef>
              <a:defRPr sz="1800">
                <a:solidFill>
                  <a:srgbClr val="000000"/>
                </a:solidFill>
              </a:defRPr>
            </a:pPr>
            <a:r>
              <a:rPr>
                <a:solidFill>
                  <a:srgbClr val="FFFFFF"/>
                </a:solidFill>
                <a:effectLst>
                  <a:outerShdw sx="100000" sy="100000" kx="0" ky="0" algn="b" rotWithShape="0" blurRad="12700" dist="25400" dir="2700000">
                    <a:srgbClr val="000000"/>
                  </a:outerShdw>
                </a:effectLst>
              </a:rPr>
              <a:t>In 1455, he used his invention – the printing press - to print a complete edition of the Bible.  With the Gutenberg Bible, as it was called, the era of printed books began.</a:t>
            </a:r>
            <a:endParaRPr>
              <a:solidFill>
                <a:srgbClr val="FFFFFF"/>
              </a:solidFill>
              <a:effectLst>
                <a:outerShdw sx="100000" sy="100000" kx="0" ky="0" algn="b" rotWithShape="0" blurRad="12700" dist="25400" dir="2700000">
                  <a:srgbClr val="000000"/>
                </a:outerShdw>
              </a:effectLst>
            </a:endParaRPr>
          </a:p>
          <a:p>
            <a:pPr lvl="0" marL="192881" indent="-192881">
              <a:spcBef>
                <a:spcPts val="400"/>
              </a:spcBef>
              <a:defRPr sz="1800">
                <a:solidFill>
                  <a:srgbClr val="000000"/>
                </a:solidFill>
              </a:defRPr>
            </a:pPr>
            <a:r>
              <a:rPr>
                <a:solidFill>
                  <a:srgbClr val="FFFFFF"/>
                </a:solidFill>
                <a:effectLst>
                  <a:outerShdw sx="100000" sy="100000" kx="0" ky="0" algn="b" rotWithShape="0" blurRad="12700" dist="25400" dir="2700000">
                    <a:srgbClr val="000000"/>
                  </a:outerShdw>
                </a:effectLst>
              </a:rPr>
              <a:t>As printing methods improved, the cost of producing books fell.</a:t>
            </a:r>
            <a:endParaRPr>
              <a:solidFill>
                <a:srgbClr val="FFFFFF"/>
              </a:solidFill>
              <a:effectLst>
                <a:outerShdw sx="100000" sy="100000" kx="0" ky="0" algn="b" rotWithShape="0" blurRad="12700" dist="25400" dir="2700000">
                  <a:srgbClr val="000000"/>
                </a:outerShdw>
              </a:effectLst>
            </a:endParaRPr>
          </a:p>
          <a:p>
            <a:pPr lvl="0" marL="192881" indent="-192881">
              <a:spcBef>
                <a:spcPts val="400"/>
              </a:spcBef>
              <a:defRPr sz="1800">
                <a:solidFill>
                  <a:srgbClr val="000000"/>
                </a:solidFill>
              </a:defRPr>
            </a:pPr>
            <a:r>
              <a:rPr>
                <a:solidFill>
                  <a:srgbClr val="FFFFFF"/>
                </a:solidFill>
                <a:effectLst>
                  <a:outerShdw sx="100000" sy="100000" kx="0" ky="0" algn="b" rotWithShape="0" blurRad="12700" dist="25400" dir="2700000">
                    <a:srgbClr val="000000"/>
                  </a:outerShdw>
                </a:effectLst>
              </a:rPr>
              <a:t>The use of paper and the development of printing had a revolutionary impact on the world of learning.  Books could be produced more quickly and less expensively than before.</a:t>
            </a:r>
            <a:endParaRPr>
              <a:solidFill>
                <a:srgbClr val="FFFFFF"/>
              </a:solidFill>
              <a:effectLst>
                <a:outerShdw sx="100000" sy="100000" kx="0" ky="0" algn="b" rotWithShape="0" blurRad="12700" dist="25400" dir="2700000">
                  <a:srgbClr val="000000"/>
                </a:outerShdw>
              </a:effectLst>
            </a:endParaRPr>
          </a:p>
          <a:p>
            <a:pPr lvl="0" marL="192881" indent="-192881">
              <a:spcBef>
                <a:spcPts val="400"/>
              </a:spcBef>
              <a:defRPr sz="1800">
                <a:solidFill>
                  <a:srgbClr val="000000"/>
                </a:solidFill>
              </a:defRPr>
            </a:pPr>
            <a:r>
              <a:rPr>
                <a:solidFill>
                  <a:srgbClr val="FFFFFF"/>
                </a:solidFill>
                <a:effectLst>
                  <a:outerShdw sx="100000" sy="100000" kx="0" ky="0" algn="b" rotWithShape="0" blurRad="12700" dist="25400" dir="2700000">
                    <a:srgbClr val="000000"/>
                  </a:outerShdw>
                </a:effectLst>
              </a:rPr>
              <a:t>Many of the newly printed books were religious works such as the Bible and biographies of saints.</a:t>
            </a:r>
            <a:endParaRPr>
              <a:solidFill>
                <a:srgbClr val="FFFFFF"/>
              </a:solidFill>
              <a:effectLst>
                <a:outerShdw sx="100000" sy="100000" kx="0" ky="0" algn="b" rotWithShape="0" blurRad="12700" dist="25400" dir="2700000">
                  <a:srgbClr val="000000"/>
                </a:outerShdw>
              </a:effectLst>
            </a:endParaRPr>
          </a:p>
          <a:p>
            <a:pPr lvl="0" marL="192881" indent="-192881">
              <a:spcBef>
                <a:spcPts val="400"/>
              </a:spcBef>
              <a:defRPr sz="1800">
                <a:solidFill>
                  <a:srgbClr val="000000"/>
                </a:solidFill>
              </a:defRPr>
            </a:pPr>
            <a:r>
              <a:rPr>
                <a:solidFill>
                  <a:srgbClr val="FFFFFF"/>
                </a:solidFill>
                <a:effectLst>
                  <a:outerShdw sx="100000" sy="100000" kx="0" ky="0" algn="b" rotWithShape="0" blurRad="12700" dist="25400" dir="2700000">
                    <a:srgbClr val="000000"/>
                  </a:outerShdw>
                </a:effectLst>
              </a:rPr>
              <a:t>The availability of books on the sciences and technology would greatly affect the Scientific Revolution.</a:t>
            </a:r>
          </a:p>
        </p:txBody>
      </p:sp>
      <p:pic>
        <p:nvPicPr>
          <p:cNvPr id="144" name="gutenberg.jpg" descr="C:\WINDOWS\Desktop\Evan Hardy\History 10\gutenberg.jpg"/>
          <p:cNvPicPr/>
          <p:nvPr/>
        </p:nvPicPr>
        <p:blipFill>
          <a:blip r:embed="rId2">
            <a:extLst/>
          </a:blip>
          <a:stretch>
            <a:fillRect/>
          </a:stretch>
        </p:blipFill>
        <p:spPr>
          <a:xfrm>
            <a:off x="5867400" y="1676400"/>
            <a:ext cx="3087688" cy="389255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43">
                                            <p:bg/>
                                          </p:spTgt>
                                        </p:tgtEl>
                                        <p:attrNameLst>
                                          <p:attrName>style.visibility</p:attrName>
                                        </p:attrNameLst>
                                      </p:cBhvr>
                                      <p:to>
                                        <p:strVal val="visible"/>
                                      </p:to>
                                    </p:set>
                                    <p:animEffect filter="wipe(left)" transition="in">
                                      <p:cBhvr>
                                        <p:cTn id="7" dur="500"/>
                                        <p:tgtEl>
                                          <p:spTgt spid="143">
                                            <p:bg/>
                                          </p:spTgt>
                                        </p:tgtEl>
                                      </p:cBhvr>
                                    </p:animEffect>
                                  </p:childTnLst>
                                </p:cTn>
                              </p:par>
                              <p:par>
                                <p:cTn id="8" presetClass="entr" presetSubtype="8" presetID="22" grpId="1" fill="hold">
                                  <p:stCondLst>
                                    <p:cond delay="0"/>
                                  </p:stCondLst>
                                  <p:iterate type="el" backwards="0">
                                    <p:tmAbs val="0"/>
                                  </p:iterate>
                                  <p:childTnLst>
                                    <p:set>
                                      <p:cBhvr>
                                        <p:cTn id="9" fill="hold"/>
                                        <p:tgtEl>
                                          <p:spTgt spid="143">
                                            <p:txEl>
                                              <p:pRg st="0" end="0"/>
                                            </p:txEl>
                                          </p:spTgt>
                                        </p:tgtEl>
                                        <p:attrNameLst>
                                          <p:attrName>style.visibility</p:attrName>
                                        </p:attrNameLst>
                                      </p:cBhvr>
                                      <p:to>
                                        <p:strVal val="visible"/>
                                      </p:to>
                                    </p:set>
                                    <p:animEffect filter="wipe(left)" transition="in">
                                      <p:cBhvr>
                                        <p:cTn id="10" dur="500"/>
                                        <p:tgtEl>
                                          <p:spTgt spid="14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143">
                                            <p:txEl>
                                              <p:pRg st="1" end="1"/>
                                            </p:txEl>
                                          </p:spTgt>
                                        </p:tgtEl>
                                        <p:attrNameLst>
                                          <p:attrName>style.visibility</p:attrName>
                                        </p:attrNameLst>
                                      </p:cBhvr>
                                      <p:to>
                                        <p:strVal val="visible"/>
                                      </p:to>
                                    </p:set>
                                    <p:animEffect filter="wipe(left)" transition="in">
                                      <p:cBhvr>
                                        <p:cTn id="15" dur="500"/>
                                        <p:tgtEl>
                                          <p:spTgt spid="14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143">
                                            <p:txEl>
                                              <p:pRg st="2" end="2"/>
                                            </p:txEl>
                                          </p:spTgt>
                                        </p:tgtEl>
                                        <p:attrNameLst>
                                          <p:attrName>style.visibility</p:attrName>
                                        </p:attrNameLst>
                                      </p:cBhvr>
                                      <p:to>
                                        <p:strVal val="visible"/>
                                      </p:to>
                                    </p:set>
                                    <p:animEffect filter="wipe(left)" transition="in">
                                      <p:cBhvr>
                                        <p:cTn id="20" dur="500"/>
                                        <p:tgtEl>
                                          <p:spTgt spid="14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1" fill="hold">
                                  <p:stCondLst>
                                    <p:cond delay="0"/>
                                  </p:stCondLst>
                                  <p:iterate type="el" backwards="0">
                                    <p:tmAbs val="0"/>
                                  </p:iterate>
                                  <p:childTnLst>
                                    <p:set>
                                      <p:cBhvr>
                                        <p:cTn id="24" fill="hold"/>
                                        <p:tgtEl>
                                          <p:spTgt spid="143">
                                            <p:txEl>
                                              <p:pRg st="3" end="3"/>
                                            </p:txEl>
                                          </p:spTgt>
                                        </p:tgtEl>
                                        <p:attrNameLst>
                                          <p:attrName>style.visibility</p:attrName>
                                        </p:attrNameLst>
                                      </p:cBhvr>
                                      <p:to>
                                        <p:strVal val="visible"/>
                                      </p:to>
                                    </p:set>
                                    <p:animEffect filter="wipe(left)" transition="in">
                                      <p:cBhvr>
                                        <p:cTn id="25" dur="500"/>
                                        <p:tgtEl>
                                          <p:spTgt spid="14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8" presetID="22" grpId="1" fill="hold">
                                  <p:stCondLst>
                                    <p:cond delay="0"/>
                                  </p:stCondLst>
                                  <p:iterate type="el" backwards="0">
                                    <p:tmAbs val="0"/>
                                  </p:iterate>
                                  <p:childTnLst>
                                    <p:set>
                                      <p:cBhvr>
                                        <p:cTn id="29" fill="hold"/>
                                        <p:tgtEl>
                                          <p:spTgt spid="143">
                                            <p:txEl>
                                              <p:pRg st="4" end="4"/>
                                            </p:txEl>
                                          </p:spTgt>
                                        </p:tgtEl>
                                        <p:attrNameLst>
                                          <p:attrName>style.visibility</p:attrName>
                                        </p:attrNameLst>
                                      </p:cBhvr>
                                      <p:to>
                                        <p:strVal val="visible"/>
                                      </p:to>
                                    </p:set>
                                    <p:animEffect filter="wipe(left)" transition="in">
                                      <p:cBhvr>
                                        <p:cTn id="30" dur="500"/>
                                        <p:tgtEl>
                                          <p:spTgt spid="14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8" presetID="22" grpId="1" fill="hold">
                                  <p:stCondLst>
                                    <p:cond delay="0"/>
                                  </p:stCondLst>
                                  <p:iterate type="el" backwards="0">
                                    <p:tmAbs val="0"/>
                                  </p:iterate>
                                  <p:childTnLst>
                                    <p:set>
                                      <p:cBhvr>
                                        <p:cTn id="34" fill="hold"/>
                                        <p:tgtEl>
                                          <p:spTgt spid="143">
                                            <p:txEl>
                                              <p:pRg st="5" end="5"/>
                                            </p:txEl>
                                          </p:spTgt>
                                        </p:tgtEl>
                                        <p:attrNameLst>
                                          <p:attrName>style.visibility</p:attrName>
                                        </p:attrNameLst>
                                      </p:cBhvr>
                                      <p:to>
                                        <p:strVal val="visible"/>
                                      </p:to>
                                    </p:set>
                                    <p:animEffect filter="wipe(left)" transition="in">
                                      <p:cBhvr>
                                        <p:cTn id="35" dur="500"/>
                                        <p:tgtEl>
                                          <p:spTgt spid="14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0" presetID="10" grpId="2" fill="hold">
                                  <p:stCondLst>
                                    <p:cond delay="0"/>
                                  </p:stCondLst>
                                  <p:iterate type="el" backwards="0">
                                    <p:tmAbs val="0"/>
                                  </p:iterate>
                                  <p:childTnLst>
                                    <p:set>
                                      <p:cBhvr>
                                        <p:cTn id="39" fill="hold"/>
                                        <p:tgtEl>
                                          <p:spTgt spid="144"/>
                                        </p:tgtEl>
                                        <p:attrNameLst>
                                          <p:attrName>style.visibility</p:attrName>
                                        </p:attrNameLst>
                                      </p:cBhvr>
                                      <p:to>
                                        <p:strVal val="visible"/>
                                      </p:to>
                                    </p:set>
                                    <p:animEffect filter="fade" transition="in">
                                      <p:cBhvr>
                                        <p:cTn id="40" dur="5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43" grpId="1"/>
      <p:bldP build="whole" bldLvl="1" animBg="1" rev="0" advAuto="0" spid="144" grpId="2"/>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title" idx="4294967295"/>
          </p:nvPr>
        </p:nvSpPr>
        <p:spPr>
          <a:xfrm>
            <a:off x="457200" y="277812"/>
            <a:ext cx="8229600" cy="11398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effectLst>
                  <a:outerShdw sx="100000" sy="100000" kx="0" ky="0" algn="b" rotWithShape="0" blurRad="12700" dist="25400" dir="2700000">
                    <a:srgbClr val="000000"/>
                  </a:outerShdw>
                </a:effectLst>
              </a:defRPr>
            </a:lvl1pPr>
          </a:lstStyle>
          <a:p>
            <a:pPr lvl="0">
              <a:defRPr sz="1800">
                <a:solidFill>
                  <a:srgbClr val="000000"/>
                </a:solidFill>
                <a:effectLst/>
              </a:defRPr>
            </a:pPr>
            <a:r>
              <a:rPr sz="4200">
                <a:solidFill>
                  <a:srgbClr val="FFFFCC"/>
                </a:solidFill>
                <a:effectLst>
                  <a:outerShdw sx="100000" sy="100000" kx="0" ky="0" algn="b" rotWithShape="0" blurRad="12700" dist="25400" dir="2700000">
                    <a:srgbClr val="000000"/>
                  </a:outerShdw>
                </a:effectLst>
              </a:rPr>
              <a:t>Gutenberg Printing Press</a:t>
            </a:r>
          </a:p>
        </p:txBody>
      </p:sp>
      <p:sp>
        <p:nvSpPr>
          <p:cNvPr id="147" name="Shape 147"/>
          <p:cNvSpPr/>
          <p:nvPr>
            <p:ph type="body" idx="4294967295"/>
          </p:nvPr>
        </p:nvSpPr>
        <p:spPr>
          <a:xfrm>
            <a:off x="457200" y="1600200"/>
            <a:ext cx="8229600" cy="4530725"/>
          </a:xfrm>
          <a:prstGeom prst="rect">
            <a:avLst/>
          </a:prstGeom>
          <a:ln w="12700">
            <a:miter lim="400000"/>
          </a:ln>
        </p:spPr>
        <p:txBody>
          <a:bodyPr lIns="0" tIns="0" rIns="0" bIns="0">
            <a:normAutofit fontScale="100000" lnSpcReduction="0"/>
          </a:bodyPr>
          <a:lstStyle/>
          <a:p>
            <a:pPr lvl="0">
              <a:defRPr>
                <a:effectLst>
                  <a:outerShdw sx="100000" sy="100000" kx="0" ky="0" algn="b" rotWithShape="0" blurRad="12700" dist="25400" dir="2700000">
                    <a:srgbClr val="000000"/>
                  </a:outerShdw>
                </a:effectLst>
              </a:defRPr>
            </a:pPr>
          </a:p>
        </p:txBody>
      </p:sp>
      <p:pic>
        <p:nvPicPr>
          <p:cNvPr id="148" name="printing press.png" descr="C:\WINDOWS\Desktop\Evan Hardy\History 10\printing press.gif"/>
          <p:cNvPicPr/>
          <p:nvPr/>
        </p:nvPicPr>
        <p:blipFill>
          <a:blip r:embed="rId2">
            <a:extLst/>
          </a:blip>
          <a:stretch>
            <a:fillRect/>
          </a:stretch>
        </p:blipFill>
        <p:spPr>
          <a:xfrm>
            <a:off x="228600" y="1295400"/>
            <a:ext cx="8915400" cy="4841875"/>
          </a:xfrm>
          <a:prstGeom prst="rect">
            <a:avLst/>
          </a:prstGeom>
          <a:ln w="12700">
            <a:miter lim="400000"/>
          </a:ln>
        </p:spPr>
      </p:pic>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title" idx="4294967295"/>
          </p:nvPr>
        </p:nvSpPr>
        <p:spPr>
          <a:xfrm>
            <a:off x="457200" y="277812"/>
            <a:ext cx="8229600" cy="11398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effectLst>
                  <a:outerShdw sx="100000" sy="100000" kx="0" ky="0" algn="b" rotWithShape="0" blurRad="12700" dist="25400" dir="2700000">
                    <a:srgbClr val="000000"/>
                  </a:outerShdw>
                </a:effectLst>
              </a:defRPr>
            </a:lvl1pPr>
          </a:lstStyle>
          <a:p>
            <a:pPr lvl="0">
              <a:defRPr sz="1800">
                <a:solidFill>
                  <a:srgbClr val="000000"/>
                </a:solidFill>
                <a:effectLst/>
              </a:defRPr>
            </a:pPr>
            <a:r>
              <a:rPr sz="4200">
                <a:solidFill>
                  <a:srgbClr val="FFFFCC"/>
                </a:solidFill>
                <a:effectLst>
                  <a:outerShdw sx="100000" sy="100000" kx="0" ky="0" algn="b" rotWithShape="0" blurRad="12700" dist="25400" dir="2700000">
                    <a:srgbClr val="000000"/>
                  </a:outerShdw>
                </a:effectLst>
              </a:rPr>
              <a:t>Everyday Life</a:t>
            </a:r>
          </a:p>
        </p:txBody>
      </p:sp>
      <p:sp>
        <p:nvSpPr>
          <p:cNvPr id="151" name="Shape 151"/>
          <p:cNvSpPr/>
          <p:nvPr>
            <p:ph type="body" idx="4294967295"/>
          </p:nvPr>
        </p:nvSpPr>
        <p:spPr>
          <a:xfrm>
            <a:off x="457200" y="1600200"/>
            <a:ext cx="8229600" cy="453072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3200">
                <a:solidFill>
                  <a:srgbClr val="FFFFFF"/>
                </a:solidFill>
                <a:effectLst>
                  <a:outerShdw sx="100000" sy="100000" kx="0" ky="0" algn="b" rotWithShape="0" blurRad="12700" dist="25400" dir="2700000">
                    <a:srgbClr val="000000"/>
                  </a:outerShdw>
                </a:effectLst>
              </a:rPr>
              <a:t>Nuclear family emerged during the Renaissance.  Only parents and their children lived in a household.</a:t>
            </a:r>
            <a:endParaRPr sz="3200">
              <a:solidFill>
                <a:srgbClr val="FFFFFF"/>
              </a:solidFill>
              <a:effectLst>
                <a:outerShdw sx="100000" sy="100000" kx="0" ky="0" algn="b" rotWithShape="0" blurRad="12700" dist="25400" dir="2700000">
                  <a:srgbClr val="000000"/>
                </a:outerShdw>
              </a:effectLst>
            </a:endParaRPr>
          </a:p>
          <a:p>
            <a:pPr lvl="0">
              <a:defRPr sz="1800">
                <a:solidFill>
                  <a:srgbClr val="000000"/>
                </a:solidFill>
              </a:defRPr>
            </a:pPr>
            <a:r>
              <a:rPr sz="3200">
                <a:solidFill>
                  <a:srgbClr val="FFFFFF"/>
                </a:solidFill>
                <a:effectLst>
                  <a:outerShdw sx="100000" sy="100000" kx="0" ky="0" algn="b" rotWithShape="0" blurRad="12700" dist="25400" dir="2700000">
                    <a:srgbClr val="000000"/>
                  </a:outerShdw>
                </a:effectLst>
              </a:rPr>
              <a:t>Some people formed business partnerships with people outside the family.  Two or more families might pool their resources in order to expand business activities.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51">
                                            <p:bg/>
                                          </p:spTgt>
                                        </p:tgtEl>
                                        <p:attrNameLst>
                                          <p:attrName>style.visibility</p:attrName>
                                        </p:attrNameLst>
                                      </p:cBhvr>
                                      <p:to>
                                        <p:strVal val="visible"/>
                                      </p:to>
                                    </p:set>
                                    <p:animEffect filter="wipe(left)" transition="in">
                                      <p:cBhvr>
                                        <p:cTn id="7" dur="500"/>
                                        <p:tgtEl>
                                          <p:spTgt spid="151">
                                            <p:bg/>
                                          </p:spTgt>
                                        </p:tgtEl>
                                      </p:cBhvr>
                                    </p:animEffect>
                                  </p:childTnLst>
                                </p:cTn>
                              </p:par>
                              <p:par>
                                <p:cTn id="8" presetClass="entr" presetSubtype="8" presetID="22" grpId="1" fill="hold">
                                  <p:stCondLst>
                                    <p:cond delay="0"/>
                                  </p:stCondLst>
                                  <p:iterate type="el" backwards="0">
                                    <p:tmAbs val="0"/>
                                  </p:iterate>
                                  <p:childTnLst>
                                    <p:set>
                                      <p:cBhvr>
                                        <p:cTn id="9" fill="hold"/>
                                        <p:tgtEl>
                                          <p:spTgt spid="151">
                                            <p:txEl>
                                              <p:pRg st="0" end="0"/>
                                            </p:txEl>
                                          </p:spTgt>
                                        </p:tgtEl>
                                        <p:attrNameLst>
                                          <p:attrName>style.visibility</p:attrName>
                                        </p:attrNameLst>
                                      </p:cBhvr>
                                      <p:to>
                                        <p:strVal val="visible"/>
                                      </p:to>
                                    </p:set>
                                    <p:animEffect filter="wipe(left)" transition="in">
                                      <p:cBhvr>
                                        <p:cTn id="10" dur="500"/>
                                        <p:tgtEl>
                                          <p:spTgt spid="15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151">
                                            <p:txEl>
                                              <p:pRg st="1" end="1"/>
                                            </p:txEl>
                                          </p:spTgt>
                                        </p:tgtEl>
                                        <p:attrNameLst>
                                          <p:attrName>style.visibility</p:attrName>
                                        </p:attrNameLst>
                                      </p:cBhvr>
                                      <p:to>
                                        <p:strVal val="visible"/>
                                      </p:to>
                                    </p:set>
                                    <p:animEffect filter="wipe(left)" transition="in">
                                      <p:cBhvr>
                                        <p:cTn id="15" dur="500"/>
                                        <p:tgtEl>
                                          <p:spTgt spid="151">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51" grpId="1"/>
    </p:bldLst>
  </p:timing>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title" idx="4294967295"/>
          </p:nvPr>
        </p:nvSpPr>
        <p:spPr>
          <a:xfrm>
            <a:off x="228600" y="228600"/>
            <a:ext cx="8229600" cy="76200"/>
          </a:xfrm>
          <a:prstGeom prst="rect">
            <a:avLst/>
          </a:prstGeom>
          <a:ln w="12700">
            <a:miter lim="400000"/>
          </a:ln>
        </p:spPr>
        <p:txBody>
          <a:bodyPr lIns="0" tIns="0" rIns="0" bIns="0" anchor="ctr">
            <a:normAutofit fontScale="100000" lnSpcReduction="0"/>
          </a:bodyPr>
          <a:lstStyle/>
          <a:p>
            <a:pPr lvl="0">
              <a:defRPr>
                <a:effectLst>
                  <a:outerShdw sx="100000" sy="100000" kx="0" ky="0" algn="b" rotWithShape="0" blurRad="12700" dist="25400" dir="2700000">
                    <a:srgbClr val="000000"/>
                  </a:outerShdw>
                </a:effectLst>
              </a:defRPr>
            </a:pPr>
          </a:p>
        </p:txBody>
      </p:sp>
      <p:sp>
        <p:nvSpPr>
          <p:cNvPr id="154" name="Shape 154"/>
          <p:cNvSpPr/>
          <p:nvPr>
            <p:ph type="body" idx="4294967295"/>
          </p:nvPr>
        </p:nvSpPr>
        <p:spPr>
          <a:xfrm>
            <a:off x="457200" y="304800"/>
            <a:ext cx="8229600" cy="582612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00037" indent="-300037">
              <a:spcBef>
                <a:spcPts val="600"/>
              </a:spcBef>
              <a:defRPr sz="1800">
                <a:solidFill>
                  <a:srgbClr val="000000"/>
                </a:solidFill>
              </a:defRPr>
            </a:pPr>
            <a:r>
              <a:rPr sz="2800">
                <a:solidFill>
                  <a:srgbClr val="FFFFFF"/>
                </a:solidFill>
                <a:effectLst>
                  <a:outerShdw sx="100000" sy="100000" kx="0" ky="0" algn="b" rotWithShape="0" blurRad="12700" dist="25400" dir="2700000">
                    <a:srgbClr val="000000"/>
                  </a:outerShdw>
                </a:effectLst>
              </a:rPr>
              <a:t>The Black Death had greatly reduced the population of Europe.</a:t>
            </a:r>
            <a:endParaRPr sz="2800">
              <a:solidFill>
                <a:srgbClr val="FFFFFF"/>
              </a:solidFill>
              <a:effectLst>
                <a:outerShdw sx="100000" sy="100000" kx="0" ky="0" algn="b" rotWithShape="0" blurRad="12700" dist="25400" dir="2700000">
                  <a:srgbClr val="000000"/>
                </a:outerShdw>
              </a:effectLst>
            </a:endParaRPr>
          </a:p>
          <a:p>
            <a:pPr lvl="0" marL="300037" indent="-300037">
              <a:spcBef>
                <a:spcPts val="600"/>
              </a:spcBef>
              <a:defRPr sz="1800">
                <a:solidFill>
                  <a:srgbClr val="000000"/>
                </a:solidFill>
              </a:defRPr>
            </a:pPr>
            <a:r>
              <a:rPr sz="2800">
                <a:solidFill>
                  <a:srgbClr val="FFFFFF"/>
                </a:solidFill>
                <a:effectLst>
                  <a:outerShdw sx="100000" sy="100000" kx="0" ky="0" algn="b" rotWithShape="0" blurRad="12700" dist="25400" dir="2700000">
                    <a:srgbClr val="000000"/>
                  </a:outerShdw>
                </a:effectLst>
              </a:rPr>
              <a:t>Thus, the demand for wheat and other grains fell.  </a:t>
            </a:r>
            <a:r>
              <a:rPr sz="2800">
                <a:solidFill>
                  <a:srgbClr val="FFFFFF"/>
                </a:solidFill>
                <a:effectLst>
                  <a:outerShdw sx="100000" sy="100000" kx="0" ky="0" algn="b" rotWithShape="0" blurRad="12700" dist="25400" dir="2700000">
                    <a:srgbClr val="000000"/>
                  </a:outerShdw>
                </a:effectLst>
              </a:rPr>
              <a:t>Farmers began producing new types of food, which they hoped would be more profitable.  The new foods included meat, fruit, and dairy products such as cheese and butter.  People’s diets changed.</a:t>
            </a:r>
            <a:endParaRPr sz="2800">
              <a:solidFill>
                <a:srgbClr val="FFFFFF"/>
              </a:solidFill>
              <a:effectLst>
                <a:outerShdw sx="100000" sy="100000" kx="0" ky="0" algn="b" rotWithShape="0" blurRad="12700" dist="25400" dir="2700000">
                  <a:srgbClr val="000000"/>
                </a:outerShdw>
              </a:effectLst>
            </a:endParaRPr>
          </a:p>
          <a:p>
            <a:pPr lvl="0" marL="300037" indent="-300037">
              <a:spcBef>
                <a:spcPts val="600"/>
              </a:spcBef>
              <a:defRPr sz="1800">
                <a:solidFill>
                  <a:srgbClr val="000000"/>
                </a:solidFill>
              </a:defRPr>
            </a:pPr>
            <a:r>
              <a:rPr sz="2800">
                <a:solidFill>
                  <a:srgbClr val="FFFFFF"/>
                </a:solidFill>
                <a:effectLst>
                  <a:outerShdw sx="100000" sy="100000" kx="0" ky="0" algn="b" rotWithShape="0" blurRad="12700" dist="25400" dir="2700000">
                    <a:srgbClr val="000000"/>
                  </a:outerShdw>
                </a:effectLst>
              </a:rPr>
              <a:t>The demand for wool cloth increased when the population throughout Europe began to grow again.  Wool workers then found their skills in much demand, and they asked for higher wages.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54">
                                            <p:bg/>
                                          </p:spTgt>
                                        </p:tgtEl>
                                        <p:attrNameLst>
                                          <p:attrName>style.visibility</p:attrName>
                                        </p:attrNameLst>
                                      </p:cBhvr>
                                      <p:to>
                                        <p:strVal val="visible"/>
                                      </p:to>
                                    </p:set>
                                    <p:animEffect filter="wipe(left)" transition="in">
                                      <p:cBhvr>
                                        <p:cTn id="7" dur="500"/>
                                        <p:tgtEl>
                                          <p:spTgt spid="154">
                                            <p:bg/>
                                          </p:spTgt>
                                        </p:tgtEl>
                                      </p:cBhvr>
                                    </p:animEffect>
                                  </p:childTnLst>
                                </p:cTn>
                              </p:par>
                              <p:par>
                                <p:cTn id="8" presetClass="entr" presetSubtype="8" presetID="22" grpId="1" fill="hold">
                                  <p:stCondLst>
                                    <p:cond delay="0"/>
                                  </p:stCondLst>
                                  <p:iterate type="el" backwards="0">
                                    <p:tmAbs val="0"/>
                                  </p:iterate>
                                  <p:childTnLst>
                                    <p:set>
                                      <p:cBhvr>
                                        <p:cTn id="9" fill="hold"/>
                                        <p:tgtEl>
                                          <p:spTgt spid="154">
                                            <p:txEl>
                                              <p:pRg st="0" end="0"/>
                                            </p:txEl>
                                          </p:spTgt>
                                        </p:tgtEl>
                                        <p:attrNameLst>
                                          <p:attrName>style.visibility</p:attrName>
                                        </p:attrNameLst>
                                      </p:cBhvr>
                                      <p:to>
                                        <p:strVal val="visible"/>
                                      </p:to>
                                    </p:set>
                                    <p:animEffect filter="wipe(left)" transition="in">
                                      <p:cBhvr>
                                        <p:cTn id="10" dur="500"/>
                                        <p:tgtEl>
                                          <p:spTgt spid="15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154">
                                            <p:txEl>
                                              <p:pRg st="1" end="1"/>
                                            </p:txEl>
                                          </p:spTgt>
                                        </p:tgtEl>
                                        <p:attrNameLst>
                                          <p:attrName>style.visibility</p:attrName>
                                        </p:attrNameLst>
                                      </p:cBhvr>
                                      <p:to>
                                        <p:strVal val="visible"/>
                                      </p:to>
                                    </p:set>
                                    <p:animEffect filter="wipe(left)" transition="in">
                                      <p:cBhvr>
                                        <p:cTn id="15" dur="500"/>
                                        <p:tgtEl>
                                          <p:spTgt spid="15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154">
                                            <p:txEl>
                                              <p:pRg st="2" end="2"/>
                                            </p:txEl>
                                          </p:spTgt>
                                        </p:tgtEl>
                                        <p:attrNameLst>
                                          <p:attrName>style.visibility</p:attrName>
                                        </p:attrNameLst>
                                      </p:cBhvr>
                                      <p:to>
                                        <p:strVal val="visible"/>
                                      </p:to>
                                    </p:set>
                                    <p:animEffect filter="wipe(left)" transition="in">
                                      <p:cBhvr>
                                        <p:cTn id="20" dur="500"/>
                                        <p:tgtEl>
                                          <p:spTgt spid="15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54" grpId="1"/>
    </p:bldLst>
  </p:timing>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title" idx="4294967295"/>
          </p:nvPr>
        </p:nvSpPr>
        <p:spPr>
          <a:xfrm>
            <a:off x="457200" y="277812"/>
            <a:ext cx="8229600" cy="11398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effectLst>
                  <a:outerShdw sx="100000" sy="100000" kx="0" ky="0" algn="b" rotWithShape="0" blurRad="12700" dist="25400" dir="2700000">
                    <a:srgbClr val="000000"/>
                  </a:outerShdw>
                </a:effectLst>
              </a:defRPr>
            </a:lvl1pPr>
          </a:lstStyle>
          <a:p>
            <a:pPr lvl="0">
              <a:defRPr sz="1800">
                <a:solidFill>
                  <a:srgbClr val="000000"/>
                </a:solidFill>
                <a:effectLst/>
              </a:defRPr>
            </a:pPr>
            <a:r>
              <a:rPr sz="4200">
                <a:solidFill>
                  <a:srgbClr val="FFFFCC"/>
                </a:solidFill>
                <a:effectLst>
                  <a:outerShdw sx="100000" sy="100000" kx="0" ky="0" algn="b" rotWithShape="0" blurRad="12700" dist="25400" dir="2700000">
                    <a:srgbClr val="000000"/>
                  </a:outerShdw>
                </a:effectLst>
              </a:rPr>
              <a:t>Women in the Renaissance</a:t>
            </a:r>
          </a:p>
        </p:txBody>
      </p:sp>
      <p:sp>
        <p:nvSpPr>
          <p:cNvPr id="157" name="Shape 157"/>
          <p:cNvSpPr/>
          <p:nvPr>
            <p:ph type="body" idx="4294967295"/>
          </p:nvPr>
        </p:nvSpPr>
        <p:spPr>
          <a:xfrm>
            <a:off x="457200" y="1600200"/>
            <a:ext cx="8229600" cy="453072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57175" indent="-257175">
              <a:spcBef>
                <a:spcPts val="500"/>
              </a:spcBef>
              <a:defRPr sz="1800">
                <a:solidFill>
                  <a:srgbClr val="000000"/>
                </a:solidFill>
              </a:defRPr>
            </a:pPr>
            <a:r>
              <a:rPr sz="2400">
                <a:solidFill>
                  <a:srgbClr val="FFFFFF"/>
                </a:solidFill>
                <a:effectLst>
                  <a:outerShdw sx="100000" sy="100000" kx="0" ky="0" algn="b" rotWithShape="0" blurRad="12700" dist="25400" dir="2700000">
                    <a:srgbClr val="000000"/>
                  </a:outerShdw>
                </a:effectLst>
              </a:rPr>
              <a:t>Their main responsibilities remained in the home, where they raised the children and took care of the family.  Farm women and children worked in the fields alongside the men.  </a:t>
            </a:r>
            <a:endParaRPr sz="2400">
              <a:solidFill>
                <a:srgbClr val="FFFFFF"/>
              </a:solidFill>
              <a:effectLst>
                <a:outerShdw sx="100000" sy="100000" kx="0" ky="0" algn="b" rotWithShape="0" blurRad="12700" dist="25400" dir="2700000">
                  <a:srgbClr val="000000"/>
                </a:outerShdw>
              </a:effectLst>
            </a:endParaRPr>
          </a:p>
          <a:p>
            <a:pPr lvl="0" marL="257175" indent="-257175">
              <a:spcBef>
                <a:spcPts val="500"/>
              </a:spcBef>
              <a:defRPr sz="1800">
                <a:solidFill>
                  <a:srgbClr val="000000"/>
                </a:solidFill>
              </a:defRPr>
            </a:pPr>
            <a:r>
              <a:rPr sz="2400">
                <a:solidFill>
                  <a:srgbClr val="FFFFFF"/>
                </a:solidFill>
                <a:effectLst>
                  <a:outerShdw sx="100000" sy="100000" kx="0" ky="0" algn="b" rotWithShape="0" blurRad="12700" dist="25400" dir="2700000">
                    <a:srgbClr val="000000"/>
                  </a:outerShdw>
                </a:effectLst>
              </a:rPr>
              <a:t>However, women also worked outside the home.  Some women were employed as servants in households of wealthy farmers, merchants, or nobles.  Many women also earned money as spinners and weavers, although most workers in the cloth industry were men.</a:t>
            </a:r>
            <a:endParaRPr sz="2400">
              <a:solidFill>
                <a:srgbClr val="FFFFFF"/>
              </a:solidFill>
              <a:effectLst>
                <a:outerShdw sx="100000" sy="100000" kx="0" ky="0" algn="b" rotWithShape="0" blurRad="12700" dist="25400" dir="2700000">
                  <a:srgbClr val="000000"/>
                </a:outerShdw>
              </a:effectLst>
            </a:endParaRPr>
          </a:p>
          <a:p>
            <a:pPr lvl="0" marL="257175" indent="-257175">
              <a:spcBef>
                <a:spcPts val="500"/>
              </a:spcBef>
              <a:defRPr sz="1800">
                <a:solidFill>
                  <a:srgbClr val="000000"/>
                </a:solidFill>
              </a:defRPr>
            </a:pPr>
            <a:r>
              <a:rPr sz="2400">
                <a:solidFill>
                  <a:srgbClr val="FFFFFF"/>
                </a:solidFill>
                <a:effectLst>
                  <a:outerShdw sx="100000" sy="100000" kx="0" ky="0" algn="b" rotWithShape="0" blurRad="12700" dist="25400" dir="2700000">
                    <a:srgbClr val="000000"/>
                  </a:outerShdw>
                </a:effectLst>
              </a:rPr>
              <a:t>As the number of schools increased, more women learned to read and write.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57">
                                            <p:bg/>
                                          </p:spTgt>
                                        </p:tgtEl>
                                        <p:attrNameLst>
                                          <p:attrName>style.visibility</p:attrName>
                                        </p:attrNameLst>
                                      </p:cBhvr>
                                      <p:to>
                                        <p:strVal val="visible"/>
                                      </p:to>
                                    </p:set>
                                    <p:animEffect filter="wipe(left)" transition="in">
                                      <p:cBhvr>
                                        <p:cTn id="7" dur="500"/>
                                        <p:tgtEl>
                                          <p:spTgt spid="157">
                                            <p:bg/>
                                          </p:spTgt>
                                        </p:tgtEl>
                                      </p:cBhvr>
                                    </p:animEffect>
                                  </p:childTnLst>
                                </p:cTn>
                              </p:par>
                              <p:par>
                                <p:cTn id="8" presetClass="entr" presetSubtype="8" presetID="22" grpId="1" fill="hold">
                                  <p:stCondLst>
                                    <p:cond delay="0"/>
                                  </p:stCondLst>
                                  <p:iterate type="el" backwards="0">
                                    <p:tmAbs val="0"/>
                                  </p:iterate>
                                  <p:childTnLst>
                                    <p:set>
                                      <p:cBhvr>
                                        <p:cTn id="9" fill="hold"/>
                                        <p:tgtEl>
                                          <p:spTgt spid="157">
                                            <p:txEl>
                                              <p:pRg st="0" end="0"/>
                                            </p:txEl>
                                          </p:spTgt>
                                        </p:tgtEl>
                                        <p:attrNameLst>
                                          <p:attrName>style.visibility</p:attrName>
                                        </p:attrNameLst>
                                      </p:cBhvr>
                                      <p:to>
                                        <p:strVal val="visible"/>
                                      </p:to>
                                    </p:set>
                                    <p:animEffect filter="wipe(left)" transition="in">
                                      <p:cBhvr>
                                        <p:cTn id="10" dur="500"/>
                                        <p:tgtEl>
                                          <p:spTgt spid="15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157">
                                            <p:txEl>
                                              <p:pRg st="1" end="1"/>
                                            </p:txEl>
                                          </p:spTgt>
                                        </p:tgtEl>
                                        <p:attrNameLst>
                                          <p:attrName>style.visibility</p:attrName>
                                        </p:attrNameLst>
                                      </p:cBhvr>
                                      <p:to>
                                        <p:strVal val="visible"/>
                                      </p:to>
                                    </p:set>
                                    <p:animEffect filter="wipe(left)" transition="in">
                                      <p:cBhvr>
                                        <p:cTn id="15" dur="500"/>
                                        <p:tgtEl>
                                          <p:spTgt spid="15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157">
                                            <p:txEl>
                                              <p:pRg st="2" end="2"/>
                                            </p:txEl>
                                          </p:spTgt>
                                        </p:tgtEl>
                                        <p:attrNameLst>
                                          <p:attrName>style.visibility</p:attrName>
                                        </p:attrNameLst>
                                      </p:cBhvr>
                                      <p:to>
                                        <p:strVal val="visible"/>
                                      </p:to>
                                    </p:set>
                                    <p:animEffect filter="wipe(left)" transition="in">
                                      <p:cBhvr>
                                        <p:cTn id="20" dur="500"/>
                                        <p:tgtEl>
                                          <p:spTgt spid="157">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57"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Shape 44"/>
          <p:cNvSpPr/>
          <p:nvPr>
            <p:ph type="body" idx="4294967295"/>
          </p:nvPr>
        </p:nvSpPr>
        <p:spPr>
          <a:xfrm>
            <a:off x="457200" y="228600"/>
            <a:ext cx="8229600" cy="58674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14312" indent="-214312">
              <a:spcBef>
                <a:spcPts val="400"/>
              </a:spcBef>
              <a:defRPr sz="1800">
                <a:solidFill>
                  <a:srgbClr val="000000"/>
                </a:solidFill>
              </a:defRPr>
            </a:pPr>
            <a:r>
              <a:rPr sz="2000">
                <a:solidFill>
                  <a:srgbClr val="FFFFFF"/>
                </a:solidFill>
                <a:effectLst>
                  <a:outerShdw sx="100000" sy="100000" kx="0" ky="0" algn="b" rotWithShape="0" blurRad="12700" dist="25400" dir="2700000">
                    <a:srgbClr val="000000"/>
                  </a:outerShdw>
                </a:effectLst>
              </a:rPr>
              <a:t>During the 1400s, the Medici family ruled Florence (organized a bank).  The family expanded as far as London.  They also controlled the government of Florence.</a:t>
            </a:r>
            <a:endParaRPr sz="2000">
              <a:solidFill>
                <a:srgbClr val="FFFFFF"/>
              </a:solidFill>
              <a:effectLst>
                <a:outerShdw sx="100000" sy="100000" kx="0" ky="0" algn="b" rotWithShape="0" blurRad="12700" dist="25400" dir="2700000">
                  <a:srgbClr val="000000"/>
                </a:outerShdw>
              </a:effectLst>
            </a:endParaRPr>
          </a:p>
          <a:p>
            <a:pPr lvl="0" marL="214312" indent="-214312">
              <a:spcBef>
                <a:spcPts val="400"/>
              </a:spcBef>
              <a:defRPr sz="1800">
                <a:solidFill>
                  <a:srgbClr val="000000"/>
                </a:solidFill>
              </a:defRPr>
            </a:pPr>
            <a:r>
              <a:rPr sz="2000">
                <a:solidFill>
                  <a:srgbClr val="FFFFFF"/>
                </a:solidFill>
                <a:effectLst>
                  <a:outerShdw sx="100000" sy="100000" kx="0" ky="0" algn="b" rotWithShape="0" blurRad="12700" dist="25400" dir="2700000">
                    <a:srgbClr val="000000"/>
                  </a:outerShdw>
                </a:effectLst>
              </a:rPr>
              <a:t>The Medici family came to symbolize the creative spirit of the Renaissance and were able to support the Renaissance movement economically.</a:t>
            </a:r>
          </a:p>
        </p:txBody>
      </p:sp>
      <p:pic>
        <p:nvPicPr>
          <p:cNvPr id="45" name="Giovanni di Bicci.jpg" descr="Giovanni di Bicci"/>
          <p:cNvPicPr/>
          <p:nvPr/>
        </p:nvPicPr>
        <p:blipFill>
          <a:blip r:embed="rId2">
            <a:extLst/>
          </a:blip>
          <a:stretch>
            <a:fillRect/>
          </a:stretch>
        </p:blipFill>
        <p:spPr>
          <a:xfrm>
            <a:off x="3200400" y="1905000"/>
            <a:ext cx="1998663" cy="3543300"/>
          </a:xfrm>
          <a:prstGeom prst="rect">
            <a:avLst/>
          </a:prstGeom>
          <a:ln w="12700">
            <a:miter lim="400000"/>
          </a:ln>
        </p:spPr>
      </p:pic>
      <p:sp>
        <p:nvSpPr>
          <p:cNvPr id="46" name="Shape 46"/>
          <p:cNvSpPr/>
          <p:nvPr/>
        </p:nvSpPr>
        <p:spPr>
          <a:xfrm>
            <a:off x="1828799" y="5638800"/>
            <a:ext cx="4572002" cy="650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defRPr>
                <a:solidFill>
                  <a:srgbClr val="000000"/>
                </a:solidFill>
              </a:defRPr>
            </a:pPr>
            <a:r>
              <a:rPr>
                <a:solidFill>
                  <a:srgbClr val="FFFFFF"/>
                </a:solidFill>
                <a:effectLst>
                  <a:outerShdw sx="100000" sy="100000" kx="0" ky="0" algn="b" rotWithShape="0" blurRad="12700" dist="25400" dir="2700000">
                    <a:srgbClr val="000000"/>
                  </a:outerShdw>
                </a:effectLst>
                <a:latin typeface="Tahoma Negreta"/>
                <a:ea typeface="Tahoma Negreta"/>
                <a:cs typeface="Tahoma Negreta"/>
                <a:sym typeface="Tahoma Negreta"/>
                <a:hlinkClick r:id="rId3" invalidUrl="" action="" tgtFrame="" tooltip="" history="1" highlightClick="0" endSnd="0"/>
              </a:rPr>
              <a:t>Giovanni di Medici,</a:t>
            </a:r>
            <a:r>
              <a:rPr>
                <a:solidFill>
                  <a:srgbClr val="EBF25A"/>
                </a:solidFill>
                <a:effectLst>
                  <a:outerShdw sx="100000" sy="100000" kx="0" ky="0" algn="b" rotWithShape="0" blurRad="12700" dist="25400" dir="2700000">
                    <a:srgbClr val="000000"/>
                  </a:outerShdw>
                </a:effectLst>
                <a:latin typeface="Tahoma Negreta"/>
                <a:ea typeface="Tahoma Negreta"/>
                <a:cs typeface="Tahoma Negreta"/>
                <a:sym typeface="Tahoma Negreta"/>
              </a:rPr>
              <a:t> 1360-1425 (65)</a:t>
            </a:r>
            <a:endParaRPr>
              <a:solidFill>
                <a:srgbClr val="EBF25A"/>
              </a:solidFill>
              <a:effectLst>
                <a:outerShdw sx="100000" sy="100000" kx="0" ky="0" algn="b" rotWithShape="0" blurRad="12700" dist="25400" dir="2700000">
                  <a:srgbClr val="000000"/>
                </a:outerShdw>
              </a:effectLst>
              <a:latin typeface="Tahoma Negreta"/>
              <a:ea typeface="Tahoma Negreta"/>
              <a:cs typeface="Tahoma Negreta"/>
              <a:sym typeface="Tahoma Negreta"/>
            </a:endParaRPr>
          </a:p>
          <a:p>
            <a:pPr lvl="0" algn="ctr">
              <a:defRPr>
                <a:solidFill>
                  <a:srgbClr val="000000"/>
                </a:solidFill>
              </a:defRPr>
            </a:pPr>
            <a:r>
              <a:rPr>
                <a:solidFill>
                  <a:srgbClr val="EBF25A"/>
                </a:solidFill>
                <a:effectLst>
                  <a:outerShdw sx="100000" sy="100000" kx="0" ky="0" algn="b" rotWithShape="0" blurRad="12700" dist="25400" dir="2700000">
                    <a:srgbClr val="000000"/>
                  </a:outerShdw>
                </a:effectLst>
                <a:latin typeface="Tahoma Negreta"/>
                <a:ea typeface="Tahoma Negreta"/>
                <a:cs typeface="Tahoma Negreta"/>
                <a:sym typeface="Tahoma Negreta"/>
              </a:rPr>
              <a:t>Founder of the Medici Bank</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44">
                                            <p:bg/>
                                          </p:spTgt>
                                        </p:tgtEl>
                                        <p:attrNameLst>
                                          <p:attrName>style.visibility</p:attrName>
                                        </p:attrNameLst>
                                      </p:cBhvr>
                                      <p:to>
                                        <p:strVal val="visible"/>
                                      </p:to>
                                    </p:set>
                                    <p:animEffect filter="wipe(left)" transition="in">
                                      <p:cBhvr>
                                        <p:cTn id="7" dur="500"/>
                                        <p:tgtEl>
                                          <p:spTgt spid="44">
                                            <p:bg/>
                                          </p:spTgt>
                                        </p:tgtEl>
                                      </p:cBhvr>
                                    </p:animEffect>
                                  </p:childTnLst>
                                </p:cTn>
                              </p:par>
                              <p:par>
                                <p:cTn id="8" presetClass="entr" presetSubtype="8" presetID="22" grpId="1" fill="hold">
                                  <p:stCondLst>
                                    <p:cond delay="0"/>
                                  </p:stCondLst>
                                  <p:iterate type="el" backwards="0">
                                    <p:tmAbs val="0"/>
                                  </p:iterate>
                                  <p:childTnLst>
                                    <p:set>
                                      <p:cBhvr>
                                        <p:cTn id="9" fill="hold"/>
                                        <p:tgtEl>
                                          <p:spTgt spid="44">
                                            <p:txEl>
                                              <p:pRg st="0" end="0"/>
                                            </p:txEl>
                                          </p:spTgt>
                                        </p:tgtEl>
                                        <p:attrNameLst>
                                          <p:attrName>style.visibility</p:attrName>
                                        </p:attrNameLst>
                                      </p:cBhvr>
                                      <p:to>
                                        <p:strVal val="visible"/>
                                      </p:to>
                                    </p:set>
                                    <p:animEffect filter="wipe(left)" transition="in">
                                      <p:cBhvr>
                                        <p:cTn id="10" dur="500"/>
                                        <p:tgtEl>
                                          <p:spTgt spid="4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44">
                                            <p:txEl>
                                              <p:pRg st="1" end="1"/>
                                            </p:txEl>
                                          </p:spTgt>
                                        </p:tgtEl>
                                        <p:attrNameLst>
                                          <p:attrName>style.visibility</p:attrName>
                                        </p:attrNameLst>
                                      </p:cBhvr>
                                      <p:to>
                                        <p:strVal val="visible"/>
                                      </p:to>
                                    </p:set>
                                    <p:animEffect filter="wipe(left)" transition="in">
                                      <p:cBhvr>
                                        <p:cTn id="15" dur="500"/>
                                        <p:tgtEl>
                                          <p:spTgt spid="4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0" grpId="2" fill="hold">
                                  <p:stCondLst>
                                    <p:cond delay="0"/>
                                  </p:stCondLst>
                                  <p:iterate type="el" backwards="0">
                                    <p:tmAbs val="0"/>
                                  </p:iterate>
                                  <p:childTnLst>
                                    <p:set>
                                      <p:cBhvr>
                                        <p:cTn id="19" fill="hold"/>
                                        <p:tgtEl>
                                          <p:spTgt spid="45"/>
                                        </p:tgtEl>
                                        <p:attrNameLst>
                                          <p:attrName>style.visibility</p:attrName>
                                        </p:attrNameLst>
                                      </p:cBhvr>
                                      <p:to>
                                        <p:strVal val="visible"/>
                                      </p:to>
                                    </p:set>
                                    <p:animEffect filter="fade" transition="in">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0" grpId="3" fill="hold">
                                  <p:stCondLst>
                                    <p:cond delay="0"/>
                                  </p:stCondLst>
                                  <p:iterate type="el" backwards="0">
                                    <p:tmAbs val="0"/>
                                  </p:iterate>
                                  <p:childTnLst>
                                    <p:set>
                                      <p:cBhvr>
                                        <p:cTn id="24" fill="hold"/>
                                        <p:tgtEl>
                                          <p:spTgt spid="46">
                                            <p:bg/>
                                          </p:spTgt>
                                        </p:tgtEl>
                                        <p:attrNameLst>
                                          <p:attrName>style.visibility</p:attrName>
                                        </p:attrNameLst>
                                      </p:cBhvr>
                                      <p:to>
                                        <p:strVal val="visible"/>
                                      </p:to>
                                    </p:set>
                                    <p:animEffect filter="fade" transition="in">
                                      <p:cBhvr>
                                        <p:cTn id="25" dur="500"/>
                                        <p:tgtEl>
                                          <p:spTgt spid="46">
                                            <p:bg/>
                                          </p:spTgt>
                                        </p:tgtEl>
                                      </p:cBhvr>
                                    </p:animEffect>
                                  </p:childTnLst>
                                </p:cTn>
                              </p:par>
                              <p:par>
                                <p:cTn id="26" presetClass="entr" presetSubtype="0" presetID="10" grpId="3" fill="hold">
                                  <p:stCondLst>
                                    <p:cond delay="0"/>
                                  </p:stCondLst>
                                  <p:iterate type="el" backwards="0">
                                    <p:tmAbs val="0"/>
                                  </p:iterate>
                                  <p:childTnLst>
                                    <p:set>
                                      <p:cBhvr>
                                        <p:cTn id="27" fill="hold"/>
                                        <p:tgtEl>
                                          <p:spTgt spid="46">
                                            <p:txEl>
                                              <p:pRg st="0" end="0"/>
                                            </p:txEl>
                                          </p:spTgt>
                                        </p:tgtEl>
                                        <p:attrNameLst>
                                          <p:attrName>style.visibility</p:attrName>
                                        </p:attrNameLst>
                                      </p:cBhvr>
                                      <p:to>
                                        <p:strVal val="visible"/>
                                      </p:to>
                                    </p:set>
                                    <p:animEffect filter="fade" transition="in">
                                      <p:cBhvr>
                                        <p:cTn id="28" dur="500"/>
                                        <p:tgtEl>
                                          <p:spTgt spid="4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0" grpId="3" fill="hold">
                                  <p:stCondLst>
                                    <p:cond delay="0"/>
                                  </p:stCondLst>
                                  <p:iterate type="el" backwards="0">
                                    <p:tmAbs val="0"/>
                                  </p:iterate>
                                  <p:childTnLst>
                                    <p:set>
                                      <p:cBhvr>
                                        <p:cTn id="32" fill="hold"/>
                                        <p:tgtEl>
                                          <p:spTgt spid="46">
                                            <p:txEl>
                                              <p:pRg st="1" end="1"/>
                                            </p:txEl>
                                          </p:spTgt>
                                        </p:tgtEl>
                                        <p:attrNameLst>
                                          <p:attrName>style.visibility</p:attrName>
                                        </p:attrNameLst>
                                      </p:cBhvr>
                                      <p:to>
                                        <p:strVal val="visible"/>
                                      </p:to>
                                    </p:set>
                                    <p:animEffect filter="fade" transition="in">
                                      <p:cBhvr>
                                        <p:cTn id="33" dur="500"/>
                                        <p:tgtEl>
                                          <p:spTgt spid="46">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 grpId="2"/>
      <p:bldP build="p" bldLvl="5" animBg="1" rev="0" advAuto="0" spid="46" grpId="3"/>
      <p:bldP build="p" bldLvl="1" animBg="1" rev="0" advAuto="0" spid="44"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ph type="title" idx="4294967295"/>
          </p:nvPr>
        </p:nvSpPr>
        <p:spPr>
          <a:xfrm>
            <a:off x="457200" y="277812"/>
            <a:ext cx="8229600" cy="11398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effectLst>
                  <a:outerShdw sx="100000" sy="100000" kx="0" ky="0" algn="b" rotWithShape="0" blurRad="12700" dist="25400" dir="2700000">
                    <a:srgbClr val="000000"/>
                  </a:outerShdw>
                </a:effectLst>
              </a:defRPr>
            </a:lvl1pPr>
          </a:lstStyle>
          <a:p>
            <a:pPr lvl="0">
              <a:defRPr sz="1800">
                <a:solidFill>
                  <a:srgbClr val="000000"/>
                </a:solidFill>
                <a:effectLst/>
              </a:defRPr>
            </a:pPr>
            <a:r>
              <a:rPr sz="4200">
                <a:solidFill>
                  <a:srgbClr val="FFFFCC"/>
                </a:solidFill>
                <a:effectLst>
                  <a:outerShdw sx="100000" sy="100000" kx="0" ky="0" algn="b" rotWithShape="0" blurRad="12700" dist="25400" dir="2700000">
                    <a:srgbClr val="000000"/>
                  </a:outerShdw>
                </a:effectLst>
              </a:rPr>
              <a:t>Study of Humanities</a:t>
            </a:r>
          </a:p>
        </p:txBody>
      </p:sp>
      <p:sp>
        <p:nvSpPr>
          <p:cNvPr id="49" name="Shape 49"/>
          <p:cNvSpPr/>
          <p:nvPr>
            <p:ph type="body" idx="4294967295"/>
          </p:nvPr>
        </p:nvSpPr>
        <p:spPr>
          <a:xfrm>
            <a:off x="457200" y="1371599"/>
            <a:ext cx="8382000" cy="4953002"/>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14312" indent="-214312">
              <a:lnSpc>
                <a:spcPct val="90000"/>
              </a:lnSpc>
              <a:spcBef>
                <a:spcPts val="400"/>
              </a:spcBef>
              <a:defRPr sz="1800">
                <a:solidFill>
                  <a:srgbClr val="000000"/>
                </a:solidFill>
              </a:defRPr>
            </a:pPr>
            <a:r>
              <a:rPr sz="2000">
                <a:effectLst>
                  <a:outerShdw sx="100000" sy="100000" kx="0" ky="0" algn="b" rotWithShape="0" blurRad="12700" dist="25400" dir="2700000">
                    <a:srgbClr val="FFFFFF"/>
                  </a:outerShdw>
                </a:effectLst>
                <a:latin typeface="Tahoma Negreta"/>
                <a:ea typeface="Tahoma Negreta"/>
                <a:cs typeface="Tahoma Negreta"/>
                <a:sym typeface="Tahoma Negreta"/>
              </a:rPr>
              <a:t>There was a renewed interest in education, especially the learning of ancient Greece &amp; Rome.</a:t>
            </a:r>
            <a:endParaRPr sz="2000">
              <a:effectLst>
                <a:outerShdw sx="100000" sy="100000" kx="0" ky="0" algn="b" rotWithShape="0" blurRad="12700" dist="25400" dir="2700000">
                  <a:srgbClr val="FFFFFF"/>
                </a:outerShdw>
              </a:effectLst>
              <a:latin typeface="Tahoma Negreta"/>
              <a:ea typeface="Tahoma Negreta"/>
              <a:cs typeface="Tahoma Negreta"/>
              <a:sym typeface="Tahoma Negreta"/>
            </a:endParaRPr>
          </a:p>
          <a:p>
            <a:pPr lvl="0" marL="214312" indent="-214312">
              <a:lnSpc>
                <a:spcPct val="90000"/>
              </a:lnSpc>
              <a:spcBef>
                <a:spcPts val="400"/>
              </a:spcBef>
              <a:defRPr sz="1800">
                <a:solidFill>
                  <a:srgbClr val="000000"/>
                </a:solidFill>
              </a:defRPr>
            </a:pPr>
            <a:r>
              <a:rPr sz="2000">
                <a:effectLst>
                  <a:outerShdw sx="100000" sy="100000" kx="0" ky="0" algn="b" rotWithShape="0" blurRad="12700" dist="25400" dir="2700000">
                    <a:srgbClr val="FFFFFF"/>
                  </a:outerShdw>
                </a:effectLst>
                <a:latin typeface="Tahoma Negreta"/>
                <a:ea typeface="Tahoma Negreta"/>
                <a:cs typeface="Tahoma Negreta"/>
                <a:sym typeface="Tahoma Negreta"/>
              </a:rPr>
              <a:t>During the Renaissance, scholars also stressed the studia humanitatis – the study of humanities.  </a:t>
            </a:r>
            <a:endParaRPr sz="2000">
              <a:effectLst>
                <a:outerShdw sx="100000" sy="100000" kx="0" ky="0" algn="b" rotWithShape="0" blurRad="12700" dist="25400" dir="2700000">
                  <a:srgbClr val="FFFFFF"/>
                </a:outerShdw>
              </a:effectLst>
              <a:latin typeface="Tahoma Negreta"/>
              <a:ea typeface="Tahoma Negreta"/>
              <a:cs typeface="Tahoma Negreta"/>
              <a:sym typeface="Tahoma Negreta"/>
            </a:endParaRPr>
          </a:p>
          <a:p>
            <a:pPr lvl="0" marL="214312" indent="-214312">
              <a:lnSpc>
                <a:spcPct val="90000"/>
              </a:lnSpc>
              <a:spcBef>
                <a:spcPts val="400"/>
              </a:spcBef>
              <a:defRPr sz="1800">
                <a:solidFill>
                  <a:srgbClr val="000000"/>
                </a:solidFill>
              </a:defRPr>
            </a:pPr>
            <a:r>
              <a:rPr sz="2000">
                <a:effectLst>
                  <a:outerShdw sx="100000" sy="100000" kx="0" ky="0" algn="b" rotWithShape="0" blurRad="12700" dist="25400" dir="2700000">
                    <a:srgbClr val="FFFFFF"/>
                  </a:outerShdw>
                </a:effectLst>
                <a:latin typeface="Tahoma Negreta"/>
                <a:ea typeface="Tahoma Negreta"/>
                <a:cs typeface="Tahoma Negreta"/>
                <a:sym typeface="Tahoma Negreta"/>
              </a:rPr>
              <a:t>Subjects included: grammar, rhetoric (the art of studying language), poetry, history. </a:t>
            </a:r>
            <a:endParaRPr sz="2000">
              <a:effectLst>
                <a:outerShdw sx="100000" sy="100000" kx="0" ky="0" algn="b" rotWithShape="0" blurRad="12700" dist="25400" dir="2700000">
                  <a:srgbClr val="FFFFFF"/>
                </a:outerShdw>
              </a:effectLst>
              <a:latin typeface="Tahoma Negreta"/>
              <a:ea typeface="Tahoma Negreta"/>
              <a:cs typeface="Tahoma Negreta"/>
              <a:sym typeface="Tahoma Negreta"/>
            </a:endParaRPr>
          </a:p>
          <a:p>
            <a:pPr lvl="0" marL="214312" indent="-214312">
              <a:lnSpc>
                <a:spcPct val="90000"/>
              </a:lnSpc>
              <a:spcBef>
                <a:spcPts val="400"/>
              </a:spcBef>
              <a:defRPr sz="1800">
                <a:solidFill>
                  <a:srgbClr val="000000"/>
                </a:solidFill>
              </a:defRPr>
            </a:pPr>
            <a:r>
              <a:rPr sz="2000">
                <a:effectLst>
                  <a:outerShdw sx="100000" sy="100000" kx="0" ky="0" algn="b" rotWithShape="0" blurRad="12700" dist="25400" dir="2700000">
                    <a:srgbClr val="FFFFFF"/>
                  </a:outerShdw>
                </a:effectLst>
                <a:latin typeface="Tahoma Negreta"/>
                <a:ea typeface="Tahoma Negreta"/>
                <a:cs typeface="Tahoma Negreta"/>
                <a:sym typeface="Tahoma Negreta"/>
              </a:rPr>
              <a:t> Those who studied these subjects were called humanists.</a:t>
            </a:r>
            <a:endParaRPr sz="2000">
              <a:effectLst>
                <a:outerShdw sx="100000" sy="100000" kx="0" ky="0" algn="b" rotWithShape="0" blurRad="12700" dist="25400" dir="2700000">
                  <a:srgbClr val="FFFFFF"/>
                </a:outerShdw>
              </a:effectLst>
              <a:latin typeface="Tahoma Negreta"/>
              <a:ea typeface="Tahoma Negreta"/>
              <a:cs typeface="Tahoma Negreta"/>
              <a:sym typeface="Tahoma Negreta"/>
            </a:endParaRPr>
          </a:p>
          <a:p>
            <a:pPr lvl="0" marL="214312" indent="-214312">
              <a:lnSpc>
                <a:spcPct val="90000"/>
              </a:lnSpc>
              <a:spcBef>
                <a:spcPts val="400"/>
              </a:spcBef>
              <a:defRPr sz="1800">
                <a:solidFill>
                  <a:srgbClr val="000000"/>
                </a:solidFill>
              </a:defRPr>
            </a:pPr>
            <a:r>
              <a:rPr sz="2000">
                <a:effectLst>
                  <a:outerShdw sx="100000" sy="100000" kx="0" ky="0" algn="b" rotWithShape="0" blurRad="12700" dist="25400" dir="2700000">
                    <a:srgbClr val="FFFFFF"/>
                  </a:outerShdw>
                </a:effectLst>
                <a:latin typeface="Tahoma Negreta"/>
                <a:ea typeface="Tahoma Negreta"/>
                <a:cs typeface="Tahoma Negreta"/>
                <a:sym typeface="Tahoma Negreta"/>
              </a:rPr>
              <a:t>Renaissance humanists were practical people.  They wanted to learn more about the world.</a:t>
            </a:r>
            <a:endParaRPr sz="2000">
              <a:effectLst>
                <a:outerShdw sx="100000" sy="100000" kx="0" ky="0" algn="b" rotWithShape="0" blurRad="12700" dist="25400" dir="2700000">
                  <a:srgbClr val="FFFFFF"/>
                </a:outerShdw>
              </a:effectLst>
              <a:latin typeface="Tahoma Negreta"/>
              <a:ea typeface="Tahoma Negreta"/>
              <a:cs typeface="Tahoma Negreta"/>
              <a:sym typeface="Tahoma Negreta"/>
            </a:endParaRPr>
          </a:p>
          <a:p>
            <a:pPr lvl="0" marL="214312" indent="-214312">
              <a:lnSpc>
                <a:spcPct val="90000"/>
              </a:lnSpc>
              <a:spcBef>
                <a:spcPts val="400"/>
              </a:spcBef>
              <a:defRPr sz="1800">
                <a:solidFill>
                  <a:srgbClr val="000000"/>
                </a:solidFill>
              </a:defRPr>
            </a:pPr>
            <a:r>
              <a:rPr sz="2000">
                <a:effectLst>
                  <a:outerShdw sx="100000" sy="100000" kx="0" ky="0" algn="b" rotWithShape="0" blurRad="12700" dist="25400" dir="2700000">
                    <a:srgbClr val="FFFFFF"/>
                  </a:outerShdw>
                </a:effectLst>
                <a:latin typeface="Tahoma Negreta"/>
                <a:ea typeface="Tahoma Negreta"/>
                <a:cs typeface="Tahoma Negreta"/>
                <a:sym typeface="Tahoma Negreta"/>
              </a:rPr>
              <a:t>By reading ancient texts, they rediscovered knowledge that had been lost or forgotten during the Middle Ages.</a:t>
            </a:r>
            <a:endParaRPr sz="2000">
              <a:effectLst>
                <a:outerShdw sx="100000" sy="100000" kx="0" ky="0" algn="b" rotWithShape="0" blurRad="12700" dist="25400" dir="2700000">
                  <a:srgbClr val="FFFFFF"/>
                </a:outerShdw>
              </a:effectLst>
              <a:latin typeface="Tahoma Negreta"/>
              <a:ea typeface="Tahoma Negreta"/>
              <a:cs typeface="Tahoma Negreta"/>
              <a:sym typeface="Tahoma Negreta"/>
            </a:endParaRPr>
          </a:p>
          <a:p>
            <a:pPr lvl="0" marL="214312" indent="-214312">
              <a:lnSpc>
                <a:spcPct val="90000"/>
              </a:lnSpc>
              <a:spcBef>
                <a:spcPts val="400"/>
              </a:spcBef>
              <a:defRPr sz="1800">
                <a:solidFill>
                  <a:srgbClr val="000000"/>
                </a:solidFill>
              </a:defRPr>
            </a:pPr>
            <a:r>
              <a:rPr sz="2000">
                <a:effectLst>
                  <a:outerShdw sx="100000" sy="100000" kx="0" ky="0" algn="b" rotWithShape="0" blurRad="12700" dist="25400" dir="2700000">
                    <a:srgbClr val="FFFFFF"/>
                  </a:outerShdw>
                </a:effectLst>
                <a:latin typeface="Tahoma Negreta"/>
                <a:ea typeface="Tahoma Negreta"/>
                <a:cs typeface="Tahoma Negreta"/>
                <a:sym typeface="Tahoma Negreta"/>
              </a:rPr>
              <a:t>Many Renaissance humanists were devout Christians.  They felt that the study of humanities enriched their lives as Christians.</a:t>
            </a:r>
            <a:endParaRPr sz="2000">
              <a:effectLst>
                <a:outerShdw sx="100000" sy="100000" kx="0" ky="0" algn="b" rotWithShape="0" blurRad="12700" dist="25400" dir="2700000">
                  <a:srgbClr val="FFFFFF"/>
                </a:outerShdw>
              </a:effectLst>
              <a:latin typeface="Tahoma Negreta"/>
              <a:ea typeface="Tahoma Negreta"/>
              <a:cs typeface="Tahoma Negreta"/>
              <a:sym typeface="Tahoma Negreta"/>
            </a:endParaRPr>
          </a:p>
          <a:p>
            <a:pPr lvl="0" marL="214312" indent="-214312">
              <a:lnSpc>
                <a:spcPct val="90000"/>
              </a:lnSpc>
              <a:spcBef>
                <a:spcPts val="400"/>
              </a:spcBef>
              <a:defRPr sz="1800">
                <a:solidFill>
                  <a:srgbClr val="000000"/>
                </a:solidFill>
              </a:defRPr>
            </a:pPr>
            <a:r>
              <a:rPr sz="2000">
                <a:effectLst>
                  <a:outerShdw sx="100000" sy="100000" kx="0" ky="0" algn="b" rotWithShape="0" blurRad="12700" dist="25400" dir="2700000">
                    <a:srgbClr val="FFFFFF"/>
                  </a:outerShdw>
                </a:effectLst>
                <a:latin typeface="Tahoma Negreta"/>
                <a:ea typeface="Tahoma Negreta"/>
                <a:cs typeface="Tahoma Negreta"/>
                <a:sym typeface="Tahoma Negreta"/>
              </a:rPr>
              <a:t>Renaissance scholars thought education was the way to become a well-rounded individual.</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49">
                                            <p:bg/>
                                          </p:spTgt>
                                        </p:tgtEl>
                                        <p:attrNameLst>
                                          <p:attrName>style.visibility</p:attrName>
                                        </p:attrNameLst>
                                      </p:cBhvr>
                                      <p:to>
                                        <p:strVal val="visible"/>
                                      </p:to>
                                    </p:set>
                                    <p:animEffect filter="wipe(left)" transition="in">
                                      <p:cBhvr>
                                        <p:cTn id="7" dur="500"/>
                                        <p:tgtEl>
                                          <p:spTgt spid="49">
                                            <p:bg/>
                                          </p:spTgt>
                                        </p:tgtEl>
                                      </p:cBhvr>
                                    </p:animEffect>
                                  </p:childTnLst>
                                </p:cTn>
                              </p:par>
                              <p:par>
                                <p:cTn id="8" presetClass="entr" presetSubtype="8" presetID="22" grpId="1" fill="hold">
                                  <p:stCondLst>
                                    <p:cond delay="0"/>
                                  </p:stCondLst>
                                  <p:iterate type="el" backwards="0">
                                    <p:tmAbs val="0"/>
                                  </p:iterate>
                                  <p:childTnLst>
                                    <p:set>
                                      <p:cBhvr>
                                        <p:cTn id="9" fill="hold"/>
                                        <p:tgtEl>
                                          <p:spTgt spid="49">
                                            <p:txEl>
                                              <p:pRg st="0" end="0"/>
                                            </p:txEl>
                                          </p:spTgt>
                                        </p:tgtEl>
                                        <p:attrNameLst>
                                          <p:attrName>style.visibility</p:attrName>
                                        </p:attrNameLst>
                                      </p:cBhvr>
                                      <p:to>
                                        <p:strVal val="visible"/>
                                      </p:to>
                                    </p:set>
                                    <p:animEffect filter="wipe(left)" transition="in">
                                      <p:cBhvr>
                                        <p:cTn id="10" dur="500"/>
                                        <p:tgtEl>
                                          <p:spTgt spid="4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49">
                                            <p:txEl>
                                              <p:pRg st="1" end="1"/>
                                            </p:txEl>
                                          </p:spTgt>
                                        </p:tgtEl>
                                        <p:attrNameLst>
                                          <p:attrName>style.visibility</p:attrName>
                                        </p:attrNameLst>
                                      </p:cBhvr>
                                      <p:to>
                                        <p:strVal val="visible"/>
                                      </p:to>
                                    </p:set>
                                    <p:animEffect filter="wipe(left)" transition="in">
                                      <p:cBhvr>
                                        <p:cTn id="15" dur="500"/>
                                        <p:tgtEl>
                                          <p:spTgt spid="4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49">
                                            <p:txEl>
                                              <p:pRg st="2" end="2"/>
                                            </p:txEl>
                                          </p:spTgt>
                                        </p:tgtEl>
                                        <p:attrNameLst>
                                          <p:attrName>style.visibility</p:attrName>
                                        </p:attrNameLst>
                                      </p:cBhvr>
                                      <p:to>
                                        <p:strVal val="visible"/>
                                      </p:to>
                                    </p:set>
                                    <p:animEffect filter="wipe(left)" transition="in">
                                      <p:cBhvr>
                                        <p:cTn id="20" dur="500"/>
                                        <p:tgtEl>
                                          <p:spTgt spid="4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1" fill="hold">
                                  <p:stCondLst>
                                    <p:cond delay="0"/>
                                  </p:stCondLst>
                                  <p:iterate type="el" backwards="0">
                                    <p:tmAbs val="0"/>
                                  </p:iterate>
                                  <p:childTnLst>
                                    <p:set>
                                      <p:cBhvr>
                                        <p:cTn id="24" fill="hold"/>
                                        <p:tgtEl>
                                          <p:spTgt spid="49">
                                            <p:txEl>
                                              <p:pRg st="3" end="3"/>
                                            </p:txEl>
                                          </p:spTgt>
                                        </p:tgtEl>
                                        <p:attrNameLst>
                                          <p:attrName>style.visibility</p:attrName>
                                        </p:attrNameLst>
                                      </p:cBhvr>
                                      <p:to>
                                        <p:strVal val="visible"/>
                                      </p:to>
                                    </p:set>
                                    <p:animEffect filter="wipe(left)" transition="in">
                                      <p:cBhvr>
                                        <p:cTn id="25" dur="500"/>
                                        <p:tgtEl>
                                          <p:spTgt spid="4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8" presetID="22" grpId="1" fill="hold">
                                  <p:stCondLst>
                                    <p:cond delay="0"/>
                                  </p:stCondLst>
                                  <p:iterate type="el" backwards="0">
                                    <p:tmAbs val="0"/>
                                  </p:iterate>
                                  <p:childTnLst>
                                    <p:set>
                                      <p:cBhvr>
                                        <p:cTn id="29" fill="hold"/>
                                        <p:tgtEl>
                                          <p:spTgt spid="49">
                                            <p:txEl>
                                              <p:pRg st="4" end="4"/>
                                            </p:txEl>
                                          </p:spTgt>
                                        </p:tgtEl>
                                        <p:attrNameLst>
                                          <p:attrName>style.visibility</p:attrName>
                                        </p:attrNameLst>
                                      </p:cBhvr>
                                      <p:to>
                                        <p:strVal val="visible"/>
                                      </p:to>
                                    </p:set>
                                    <p:animEffect filter="wipe(left)" transition="in">
                                      <p:cBhvr>
                                        <p:cTn id="30" dur="500"/>
                                        <p:tgtEl>
                                          <p:spTgt spid="4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8" presetID="22" grpId="1" fill="hold">
                                  <p:stCondLst>
                                    <p:cond delay="0"/>
                                  </p:stCondLst>
                                  <p:iterate type="el" backwards="0">
                                    <p:tmAbs val="0"/>
                                  </p:iterate>
                                  <p:childTnLst>
                                    <p:set>
                                      <p:cBhvr>
                                        <p:cTn id="34" fill="hold"/>
                                        <p:tgtEl>
                                          <p:spTgt spid="49">
                                            <p:txEl>
                                              <p:pRg st="5" end="5"/>
                                            </p:txEl>
                                          </p:spTgt>
                                        </p:tgtEl>
                                        <p:attrNameLst>
                                          <p:attrName>style.visibility</p:attrName>
                                        </p:attrNameLst>
                                      </p:cBhvr>
                                      <p:to>
                                        <p:strVal val="visible"/>
                                      </p:to>
                                    </p:set>
                                    <p:animEffect filter="wipe(left)" transition="in">
                                      <p:cBhvr>
                                        <p:cTn id="35" dur="500"/>
                                        <p:tgtEl>
                                          <p:spTgt spid="4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8" presetID="22" grpId="1" fill="hold">
                                  <p:stCondLst>
                                    <p:cond delay="0"/>
                                  </p:stCondLst>
                                  <p:iterate type="el" backwards="0">
                                    <p:tmAbs val="0"/>
                                  </p:iterate>
                                  <p:childTnLst>
                                    <p:set>
                                      <p:cBhvr>
                                        <p:cTn id="39" fill="hold"/>
                                        <p:tgtEl>
                                          <p:spTgt spid="49">
                                            <p:txEl>
                                              <p:pRg st="6" end="6"/>
                                            </p:txEl>
                                          </p:spTgt>
                                        </p:tgtEl>
                                        <p:attrNameLst>
                                          <p:attrName>style.visibility</p:attrName>
                                        </p:attrNameLst>
                                      </p:cBhvr>
                                      <p:to>
                                        <p:strVal val="visible"/>
                                      </p:to>
                                    </p:set>
                                    <p:animEffect filter="wipe(left)" transition="in">
                                      <p:cBhvr>
                                        <p:cTn id="40" dur="500"/>
                                        <p:tgtEl>
                                          <p:spTgt spid="49">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8" presetID="22" grpId="1" fill="hold">
                                  <p:stCondLst>
                                    <p:cond delay="0"/>
                                  </p:stCondLst>
                                  <p:iterate type="el" backwards="0">
                                    <p:tmAbs val="0"/>
                                  </p:iterate>
                                  <p:childTnLst>
                                    <p:set>
                                      <p:cBhvr>
                                        <p:cTn id="44" fill="hold"/>
                                        <p:tgtEl>
                                          <p:spTgt spid="49">
                                            <p:txEl>
                                              <p:pRg st="7" end="7"/>
                                            </p:txEl>
                                          </p:spTgt>
                                        </p:tgtEl>
                                        <p:attrNameLst>
                                          <p:attrName>style.visibility</p:attrName>
                                        </p:attrNameLst>
                                      </p:cBhvr>
                                      <p:to>
                                        <p:strVal val="visible"/>
                                      </p:to>
                                    </p:set>
                                    <p:animEffect filter="wipe(left)" transition="in">
                                      <p:cBhvr>
                                        <p:cTn id="45" dur="500"/>
                                        <p:tgtEl>
                                          <p:spTgt spid="49">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9"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 name="Shape 51"/>
          <p:cNvSpPr/>
          <p:nvPr>
            <p:ph type="title" idx="4294967295"/>
          </p:nvPr>
        </p:nvSpPr>
        <p:spPr>
          <a:xfrm>
            <a:off x="457200" y="277812"/>
            <a:ext cx="8229600" cy="11398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effectLst>
                  <a:outerShdw sx="100000" sy="100000" kx="0" ky="0" algn="b" rotWithShape="0" blurRad="12700" dist="25400" dir="2700000">
                    <a:srgbClr val="000000"/>
                  </a:outerShdw>
                </a:effectLst>
              </a:defRPr>
            </a:lvl1pPr>
          </a:lstStyle>
          <a:p>
            <a:pPr lvl="0">
              <a:defRPr sz="1800">
                <a:solidFill>
                  <a:srgbClr val="000000"/>
                </a:solidFill>
                <a:effectLst/>
              </a:defRPr>
            </a:pPr>
            <a:r>
              <a:rPr sz="4200">
                <a:solidFill>
                  <a:srgbClr val="FFFFCC"/>
                </a:solidFill>
                <a:effectLst>
                  <a:outerShdw sx="100000" sy="100000" kx="0" ky="0" algn="b" rotWithShape="0" blurRad="12700" dist="25400" dir="2700000">
                    <a:srgbClr val="000000"/>
                  </a:outerShdw>
                </a:effectLst>
              </a:rPr>
              <a:t>Recovering the Classics</a:t>
            </a:r>
          </a:p>
        </p:txBody>
      </p:sp>
      <p:sp>
        <p:nvSpPr>
          <p:cNvPr id="52" name="Shape 52"/>
          <p:cNvSpPr/>
          <p:nvPr>
            <p:ph type="body" idx="4294967295"/>
          </p:nvPr>
        </p:nvSpPr>
        <p:spPr>
          <a:xfrm>
            <a:off x="457200" y="1549400"/>
            <a:ext cx="8229600" cy="453072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14312" indent="-214312">
              <a:spcBef>
                <a:spcPts val="400"/>
              </a:spcBef>
              <a:defRPr sz="1800">
                <a:solidFill>
                  <a:srgbClr val="000000"/>
                </a:solidFill>
              </a:defRPr>
            </a:pPr>
            <a:r>
              <a:rPr sz="2000">
                <a:solidFill>
                  <a:srgbClr val="FFFFFF"/>
                </a:solidFill>
                <a:effectLst>
                  <a:outerShdw sx="100000" sy="100000" kx="0" ky="0" algn="b" rotWithShape="0" blurRad="12700" dist="25400" dir="2700000">
                    <a:srgbClr val="000000"/>
                  </a:outerShdw>
                </a:effectLst>
              </a:rPr>
              <a:t>Francesco Petrarch (1304-1374) was an early </a:t>
            </a:r>
            <a:endParaRPr sz="2000">
              <a:solidFill>
                <a:srgbClr val="FFFFFF"/>
              </a:solidFill>
              <a:effectLst>
                <a:outerShdw sx="100000" sy="100000" kx="0" ky="0" algn="b" rotWithShape="0" blurRad="12700" dist="25400" dir="2700000">
                  <a:srgbClr val="000000"/>
                </a:outerShdw>
              </a:effectLst>
            </a:endParaRPr>
          </a:p>
          <a:p>
            <a:pPr lvl="0">
              <a:spcBef>
                <a:spcPts val="400"/>
              </a:spcBef>
              <a:buSzTx/>
              <a:buNone/>
              <a:defRPr sz="1800">
                <a:solidFill>
                  <a:srgbClr val="000000"/>
                </a:solidFill>
              </a:defRPr>
            </a:pPr>
            <a:r>
              <a:rPr sz="2000">
                <a:solidFill>
                  <a:srgbClr val="FFFFFF"/>
                </a:solidFill>
                <a:effectLst>
                  <a:outerShdw sx="100000" sy="100000" kx="0" ky="0" algn="b" rotWithShape="0" blurRad="12700" dist="25400" dir="2700000">
                    <a:srgbClr val="000000"/>
                  </a:outerShdw>
                </a:effectLst>
              </a:rPr>
              <a:t>     Renaissance humanist from Florence.</a:t>
            </a:r>
            <a:endParaRPr sz="2000">
              <a:solidFill>
                <a:srgbClr val="FFFFFF"/>
              </a:solidFill>
              <a:effectLst>
                <a:outerShdw sx="100000" sy="100000" kx="0" ky="0" algn="b" rotWithShape="0" blurRad="12700" dist="25400" dir="2700000">
                  <a:srgbClr val="000000"/>
                </a:outerShdw>
              </a:effectLst>
            </a:endParaRPr>
          </a:p>
          <a:p>
            <a:pPr lvl="0" marL="214312" indent="-214312">
              <a:spcBef>
                <a:spcPts val="400"/>
              </a:spcBef>
              <a:defRPr sz="1800">
                <a:solidFill>
                  <a:srgbClr val="000000"/>
                </a:solidFill>
              </a:defRPr>
            </a:pPr>
            <a:r>
              <a:rPr sz="2000">
                <a:solidFill>
                  <a:srgbClr val="FFFFFF"/>
                </a:solidFill>
                <a:effectLst>
                  <a:outerShdw sx="100000" sy="100000" kx="0" ky="0" algn="b" rotWithShape="0" blurRad="12700" dist="25400" dir="2700000">
                    <a:srgbClr val="000000"/>
                  </a:outerShdw>
                </a:effectLst>
              </a:rPr>
              <a:t>Petrarch began to realize how much of the classical                 heritage had been lost.  His work encouraged others                     to recover writings of the classical world. They                    searched for manuscripts in monastery libraries.</a:t>
            </a:r>
            <a:endParaRPr sz="2000">
              <a:solidFill>
                <a:srgbClr val="FFFFFF"/>
              </a:solidFill>
              <a:effectLst>
                <a:outerShdw sx="100000" sy="100000" kx="0" ky="0" algn="b" rotWithShape="0" blurRad="12700" dist="25400" dir="2700000">
                  <a:srgbClr val="000000"/>
                </a:outerShdw>
              </a:effectLst>
            </a:endParaRPr>
          </a:p>
          <a:p>
            <a:pPr lvl="0" marL="214312" indent="-214312">
              <a:spcBef>
                <a:spcPts val="400"/>
              </a:spcBef>
              <a:defRPr sz="1800">
                <a:solidFill>
                  <a:srgbClr val="000000"/>
                </a:solidFill>
              </a:defRPr>
            </a:pPr>
            <a:r>
              <a:rPr sz="2000">
                <a:solidFill>
                  <a:srgbClr val="FFFFFF"/>
                </a:solidFill>
                <a:effectLst>
                  <a:outerShdw sx="100000" sy="100000" kx="0" ky="0" algn="b" rotWithShape="0" blurRad="12700" dist="25400" dir="2700000">
                    <a:srgbClr val="000000"/>
                  </a:outerShdw>
                </a:effectLst>
              </a:rPr>
              <a:t>A visitor to one monastery library discovered that only the walls remained standing.  There was no door or roof.  A thick layer of dust covered everything and grass grew on the window sills.  The manuscripts lay in disorganized piles.</a:t>
            </a:r>
            <a:endParaRPr sz="2000">
              <a:solidFill>
                <a:srgbClr val="FFFFFF"/>
              </a:solidFill>
              <a:effectLst>
                <a:outerShdw sx="100000" sy="100000" kx="0" ky="0" algn="b" rotWithShape="0" blurRad="12700" dist="25400" dir="2700000">
                  <a:srgbClr val="000000"/>
                </a:outerShdw>
              </a:effectLst>
            </a:endParaRPr>
          </a:p>
          <a:p>
            <a:pPr lvl="0" marL="214312" indent="-214312">
              <a:spcBef>
                <a:spcPts val="400"/>
              </a:spcBef>
              <a:defRPr sz="1800">
                <a:solidFill>
                  <a:srgbClr val="000000"/>
                </a:solidFill>
              </a:defRPr>
            </a:pPr>
            <a:r>
              <a:rPr sz="2000">
                <a:solidFill>
                  <a:srgbClr val="FFFFFF"/>
                </a:solidFill>
                <a:effectLst>
                  <a:outerShdw sx="100000" sy="100000" kx="0" ky="0" algn="b" rotWithShape="0" blurRad="12700" dist="25400" dir="2700000">
                    <a:srgbClr val="000000"/>
                  </a:outerShdw>
                </a:effectLst>
              </a:rPr>
              <a:t>The scholars wanted to restore the classics to their original form.  Therefore, they compared copies of the same work to discover where mistakes had been made when it was recopied.</a:t>
            </a:r>
          </a:p>
        </p:txBody>
      </p:sp>
      <p:pic>
        <p:nvPicPr>
          <p:cNvPr id="53" name="petrarch.jpg" descr="C:\WINDOWS\Desktop\Evan Hardy\History 10\petrarch.jpg"/>
          <p:cNvPicPr/>
          <p:nvPr/>
        </p:nvPicPr>
        <p:blipFill>
          <a:blip r:embed="rId2">
            <a:extLst/>
          </a:blip>
          <a:stretch>
            <a:fillRect/>
          </a:stretch>
        </p:blipFill>
        <p:spPr>
          <a:xfrm>
            <a:off x="6879456" y="1143000"/>
            <a:ext cx="2264544" cy="2264544"/>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52">
                                            <p:bg/>
                                          </p:spTgt>
                                        </p:tgtEl>
                                        <p:attrNameLst>
                                          <p:attrName>style.visibility</p:attrName>
                                        </p:attrNameLst>
                                      </p:cBhvr>
                                      <p:to>
                                        <p:strVal val="visible"/>
                                      </p:to>
                                    </p:set>
                                    <p:animEffect filter="wipe(left)" transition="in">
                                      <p:cBhvr>
                                        <p:cTn id="7" dur="500"/>
                                        <p:tgtEl>
                                          <p:spTgt spid="52">
                                            <p:bg/>
                                          </p:spTgt>
                                        </p:tgtEl>
                                      </p:cBhvr>
                                    </p:animEffect>
                                  </p:childTnLst>
                                </p:cTn>
                              </p:par>
                              <p:par>
                                <p:cTn id="8" presetClass="entr" presetSubtype="8" presetID="22" grpId="1" fill="hold">
                                  <p:stCondLst>
                                    <p:cond delay="0"/>
                                  </p:stCondLst>
                                  <p:iterate type="el" backwards="0">
                                    <p:tmAbs val="0"/>
                                  </p:iterate>
                                  <p:childTnLst>
                                    <p:set>
                                      <p:cBhvr>
                                        <p:cTn id="9" fill="hold"/>
                                        <p:tgtEl>
                                          <p:spTgt spid="52">
                                            <p:txEl>
                                              <p:pRg st="0" end="0"/>
                                            </p:txEl>
                                          </p:spTgt>
                                        </p:tgtEl>
                                        <p:attrNameLst>
                                          <p:attrName>style.visibility</p:attrName>
                                        </p:attrNameLst>
                                      </p:cBhvr>
                                      <p:to>
                                        <p:strVal val="visible"/>
                                      </p:to>
                                    </p:set>
                                    <p:animEffect filter="wipe(left)" transition="in">
                                      <p:cBhvr>
                                        <p:cTn id="10" dur="500"/>
                                        <p:tgtEl>
                                          <p:spTgt spid="5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52">
                                            <p:txEl>
                                              <p:pRg st="1" end="1"/>
                                            </p:txEl>
                                          </p:spTgt>
                                        </p:tgtEl>
                                        <p:attrNameLst>
                                          <p:attrName>style.visibility</p:attrName>
                                        </p:attrNameLst>
                                      </p:cBhvr>
                                      <p:to>
                                        <p:strVal val="visible"/>
                                      </p:to>
                                    </p:set>
                                    <p:animEffect filter="wipe(left)" transition="in">
                                      <p:cBhvr>
                                        <p:cTn id="15" dur="500"/>
                                        <p:tgtEl>
                                          <p:spTgt spid="5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52">
                                            <p:txEl>
                                              <p:pRg st="2" end="2"/>
                                            </p:txEl>
                                          </p:spTgt>
                                        </p:tgtEl>
                                        <p:attrNameLst>
                                          <p:attrName>style.visibility</p:attrName>
                                        </p:attrNameLst>
                                      </p:cBhvr>
                                      <p:to>
                                        <p:strVal val="visible"/>
                                      </p:to>
                                    </p:set>
                                    <p:animEffect filter="wipe(left)" transition="in">
                                      <p:cBhvr>
                                        <p:cTn id="20" dur="500"/>
                                        <p:tgtEl>
                                          <p:spTgt spid="5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1" fill="hold">
                                  <p:stCondLst>
                                    <p:cond delay="0"/>
                                  </p:stCondLst>
                                  <p:iterate type="el" backwards="0">
                                    <p:tmAbs val="0"/>
                                  </p:iterate>
                                  <p:childTnLst>
                                    <p:set>
                                      <p:cBhvr>
                                        <p:cTn id="24" fill="hold"/>
                                        <p:tgtEl>
                                          <p:spTgt spid="52">
                                            <p:txEl>
                                              <p:pRg st="3" end="3"/>
                                            </p:txEl>
                                          </p:spTgt>
                                        </p:tgtEl>
                                        <p:attrNameLst>
                                          <p:attrName>style.visibility</p:attrName>
                                        </p:attrNameLst>
                                      </p:cBhvr>
                                      <p:to>
                                        <p:strVal val="visible"/>
                                      </p:to>
                                    </p:set>
                                    <p:animEffect filter="wipe(left)" transition="in">
                                      <p:cBhvr>
                                        <p:cTn id="25" dur="500"/>
                                        <p:tgtEl>
                                          <p:spTgt spid="5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8" presetID="22" grpId="1" fill="hold">
                                  <p:stCondLst>
                                    <p:cond delay="0"/>
                                  </p:stCondLst>
                                  <p:iterate type="el" backwards="0">
                                    <p:tmAbs val="0"/>
                                  </p:iterate>
                                  <p:childTnLst>
                                    <p:set>
                                      <p:cBhvr>
                                        <p:cTn id="29" fill="hold"/>
                                        <p:tgtEl>
                                          <p:spTgt spid="52">
                                            <p:txEl>
                                              <p:pRg st="4" end="4"/>
                                            </p:txEl>
                                          </p:spTgt>
                                        </p:tgtEl>
                                        <p:attrNameLst>
                                          <p:attrName>style.visibility</p:attrName>
                                        </p:attrNameLst>
                                      </p:cBhvr>
                                      <p:to>
                                        <p:strVal val="visible"/>
                                      </p:to>
                                    </p:set>
                                    <p:animEffect filter="wipe(left)" transition="in">
                                      <p:cBhvr>
                                        <p:cTn id="30" dur="500"/>
                                        <p:tgtEl>
                                          <p:spTgt spid="5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0" presetID="10" grpId="2" fill="hold">
                                  <p:stCondLst>
                                    <p:cond delay="0"/>
                                  </p:stCondLst>
                                  <p:iterate type="el" backwards="0">
                                    <p:tmAbs val="0"/>
                                  </p:iterate>
                                  <p:childTnLst>
                                    <p:set>
                                      <p:cBhvr>
                                        <p:cTn id="34" fill="hold"/>
                                        <p:tgtEl>
                                          <p:spTgt spid="53"/>
                                        </p:tgtEl>
                                        <p:attrNameLst>
                                          <p:attrName>style.visibility</p:attrName>
                                        </p:attrNameLst>
                                      </p:cBhvr>
                                      <p:to>
                                        <p:strVal val="visible"/>
                                      </p:to>
                                    </p:set>
                                    <p:animEffect filter="fade" transition="in">
                                      <p:cBhvr>
                                        <p:cTn id="35" dur="500"/>
                                        <p:tgtEl>
                                          <p:spTgt spid="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52" grpId="1"/>
      <p:bldP build="whole" bldLvl="1" animBg="1" rev="0" advAuto="0" spid="53" grpId="2"/>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title" idx="4294967295"/>
          </p:nvPr>
        </p:nvSpPr>
        <p:spPr>
          <a:xfrm>
            <a:off x="457200" y="277812"/>
            <a:ext cx="8229600" cy="11398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effectLst>
                  <a:outerShdw sx="100000" sy="100000" kx="0" ky="0" algn="b" rotWithShape="0" blurRad="12700" dist="25400" dir="2700000">
                    <a:srgbClr val="000000"/>
                  </a:outerShdw>
                </a:effectLst>
              </a:defRPr>
            </a:lvl1pPr>
          </a:lstStyle>
          <a:p>
            <a:pPr lvl="0">
              <a:defRPr sz="1800">
                <a:solidFill>
                  <a:srgbClr val="000000"/>
                </a:solidFill>
                <a:effectLst/>
              </a:defRPr>
            </a:pPr>
            <a:r>
              <a:rPr sz="4200">
                <a:solidFill>
                  <a:srgbClr val="FFFFCC"/>
                </a:solidFill>
                <a:effectLst>
                  <a:outerShdw sx="100000" sy="100000" kx="0" ky="0" algn="b" rotWithShape="0" blurRad="12700" dist="25400" dir="2700000">
                    <a:srgbClr val="000000"/>
                  </a:outerShdw>
                </a:effectLst>
              </a:rPr>
              <a:t>Handbooks for Proper Behaviour</a:t>
            </a:r>
          </a:p>
        </p:txBody>
      </p:sp>
      <p:sp>
        <p:nvSpPr>
          <p:cNvPr id="56" name="Shape 56"/>
          <p:cNvSpPr/>
          <p:nvPr>
            <p:ph type="body" idx="4294967295"/>
          </p:nvPr>
        </p:nvSpPr>
        <p:spPr>
          <a:xfrm>
            <a:off x="304800" y="1143000"/>
            <a:ext cx="5943600" cy="53340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33375" indent="-333375">
              <a:lnSpc>
                <a:spcPct val="90000"/>
              </a:lnSpc>
              <a:spcBef>
                <a:spcPts val="400"/>
              </a:spcBef>
              <a:defRPr sz="1800">
                <a:solidFill>
                  <a:srgbClr val="000000"/>
                </a:solidFill>
              </a:defRPr>
            </a:pPr>
            <a:r>
              <a:rPr sz="2000">
                <a:solidFill>
                  <a:srgbClr val="FFFFFF"/>
                </a:solidFill>
                <a:effectLst>
                  <a:outerShdw sx="100000" sy="100000" kx="0" ky="0" algn="b" rotWithShape="0" blurRad="12700" dist="25400" dir="2700000">
                    <a:srgbClr val="000000"/>
                  </a:outerShdw>
                </a:effectLst>
              </a:rPr>
              <a:t>Renaissance writers often prepared manuals that told individuals how to behave.  </a:t>
            </a:r>
            <a:endParaRPr sz="2000">
              <a:solidFill>
                <a:srgbClr val="FFFFFF"/>
              </a:solidFill>
              <a:effectLst>
                <a:outerShdw sx="100000" sy="100000" kx="0" ky="0" algn="b" rotWithShape="0" blurRad="12700" dist="25400" dir="2700000">
                  <a:srgbClr val="000000"/>
                </a:outerShdw>
              </a:effectLst>
            </a:endParaRPr>
          </a:p>
          <a:p>
            <a:pPr lvl="0" marL="333375" indent="-333375">
              <a:lnSpc>
                <a:spcPct val="90000"/>
              </a:lnSpc>
              <a:spcBef>
                <a:spcPts val="400"/>
              </a:spcBef>
              <a:defRPr sz="1800">
                <a:solidFill>
                  <a:srgbClr val="000000"/>
                </a:solidFill>
              </a:defRPr>
            </a:pPr>
            <a:r>
              <a:rPr sz="2000">
                <a:solidFill>
                  <a:srgbClr val="FFFFFF"/>
                </a:solidFill>
                <a:effectLst>
                  <a:outerShdw sx="100000" sy="100000" kx="0" ky="0" algn="b" rotWithShape="0" blurRad="12700" dist="25400" dir="2700000">
                    <a:srgbClr val="000000"/>
                  </a:outerShdw>
                </a:effectLst>
              </a:rPr>
              <a:t>They encouraged attendants to cultivate their talents such as learning to play a variety of instruments and to appreciate music as an ideal Renaissance person was someone who had a broad education in many different areas.</a:t>
            </a:r>
            <a:endParaRPr sz="2000">
              <a:solidFill>
                <a:srgbClr val="FFFFFF"/>
              </a:solidFill>
              <a:effectLst>
                <a:outerShdw sx="100000" sy="100000" kx="0" ky="0" algn="b" rotWithShape="0" blurRad="12700" dist="25400" dir="2700000">
                  <a:srgbClr val="000000"/>
                </a:outerShdw>
              </a:effectLst>
            </a:endParaRPr>
          </a:p>
          <a:p>
            <a:pPr lvl="0" marL="333375" indent="-333375">
              <a:lnSpc>
                <a:spcPct val="90000"/>
              </a:lnSpc>
              <a:spcBef>
                <a:spcPts val="400"/>
              </a:spcBef>
              <a:defRPr sz="1800">
                <a:solidFill>
                  <a:srgbClr val="000000"/>
                </a:solidFill>
              </a:defRPr>
            </a:pPr>
            <a:r>
              <a:rPr sz="2000">
                <a:solidFill>
                  <a:srgbClr val="FFFFFF"/>
                </a:solidFill>
                <a:effectLst>
                  <a:outerShdw sx="100000" sy="100000" kx="0" ky="0" algn="b" rotWithShape="0" blurRad="12700" dist="25400" dir="2700000">
                    <a:srgbClr val="000000"/>
                  </a:outerShdw>
                </a:effectLst>
              </a:rPr>
              <a:t>One well-known manual was </a:t>
            </a:r>
            <a:r>
              <a:rPr sz="2000">
                <a:solidFill>
                  <a:srgbClr val="FFFFFF"/>
                </a:solidFill>
                <a:effectLst>
                  <a:outerShdw sx="100000" sy="100000" kx="0" ky="0" algn="b" rotWithShape="0" blurRad="12700" dist="25400" dir="2700000">
                    <a:srgbClr val="000000"/>
                  </a:outerShdw>
                </a:effectLst>
                <a:latin typeface="Tahoma Negreta"/>
                <a:ea typeface="Tahoma Negreta"/>
                <a:cs typeface="Tahoma Negreta"/>
                <a:sym typeface="Tahoma Negreta"/>
              </a:rPr>
              <a:t>The Prince </a:t>
            </a:r>
            <a:r>
              <a:rPr sz="2000">
                <a:solidFill>
                  <a:srgbClr val="FFFFFF"/>
                </a:solidFill>
                <a:effectLst>
                  <a:outerShdw sx="100000" sy="100000" kx="0" ky="0" algn="b" rotWithShape="0" blurRad="12700" dist="25400" dir="2700000">
                    <a:srgbClr val="000000"/>
                  </a:outerShdw>
                </a:effectLst>
              </a:rPr>
              <a:t> by Nicolo Machiavelli (1469-1527).  This manual was written as a handbook for rulers of  the Italian city-states, who often faced unstable political conditions.</a:t>
            </a:r>
            <a:endParaRPr sz="2000">
              <a:solidFill>
                <a:srgbClr val="FFFFFF"/>
              </a:solidFill>
              <a:effectLst>
                <a:outerShdw sx="100000" sy="100000" kx="0" ky="0" algn="b" rotWithShape="0" blurRad="12700" dist="25400" dir="2700000">
                  <a:srgbClr val="000000"/>
                </a:outerShdw>
              </a:effectLst>
            </a:endParaRPr>
          </a:p>
          <a:p>
            <a:pPr lvl="0" marL="333375" indent="-333375">
              <a:lnSpc>
                <a:spcPct val="90000"/>
              </a:lnSpc>
              <a:spcBef>
                <a:spcPts val="400"/>
              </a:spcBef>
              <a:defRPr sz="1800">
                <a:solidFill>
                  <a:srgbClr val="000000"/>
                </a:solidFill>
              </a:defRPr>
            </a:pPr>
            <a:r>
              <a:rPr sz="2000">
                <a:solidFill>
                  <a:srgbClr val="FFFFFF"/>
                </a:solidFill>
                <a:effectLst>
                  <a:outerShdw sx="100000" sy="100000" kx="0" ky="0" algn="b" rotWithShape="0" blurRad="12700" dist="25400" dir="2700000">
                    <a:srgbClr val="000000"/>
                  </a:outerShdw>
                </a:effectLst>
              </a:rPr>
              <a:t>Machiavelli cautioned, “It is much safer to be feared than to be loved, if one must choose.”  He taught that “the end justifies the means.”</a:t>
            </a:r>
            <a:endParaRPr sz="2000">
              <a:solidFill>
                <a:srgbClr val="FFFFFF"/>
              </a:solidFill>
              <a:effectLst>
                <a:outerShdw sx="100000" sy="100000" kx="0" ky="0" algn="b" rotWithShape="0" blurRad="12700" dist="25400" dir="2700000">
                  <a:srgbClr val="000000"/>
                </a:outerShdw>
              </a:effectLst>
            </a:endParaRPr>
          </a:p>
          <a:p>
            <a:pPr lvl="0" marL="533400" indent="-533400">
              <a:lnSpc>
                <a:spcPct val="90000"/>
              </a:lnSpc>
              <a:spcBef>
                <a:spcPts val="400"/>
              </a:spcBef>
              <a:buSzTx/>
              <a:buNone/>
              <a:defRPr sz="1800">
                <a:solidFill>
                  <a:srgbClr val="000000"/>
                </a:solidFill>
              </a:defRPr>
            </a:pPr>
            <a:r>
              <a:rPr sz="2000">
                <a:solidFill>
                  <a:srgbClr val="FFFFFF"/>
                </a:solidFill>
                <a:effectLst>
                  <a:outerShdw sx="100000" sy="100000" kx="0" ky="0" algn="b" rotWithShape="0" blurRad="12700" dist="25400" dir="2700000">
                    <a:srgbClr val="000000"/>
                  </a:outerShdw>
                </a:effectLst>
              </a:rPr>
              <a:t>Morally wrong actions are sometimes necessary to achieve morally right outcomes.</a:t>
            </a:r>
          </a:p>
        </p:txBody>
      </p:sp>
      <p:pic>
        <p:nvPicPr>
          <p:cNvPr id="57" name="machiavelli.jpg" descr="C:\WINDOWS\Desktop\Evan Hardy\History 10\machiavelli.jpg"/>
          <p:cNvPicPr/>
          <p:nvPr/>
        </p:nvPicPr>
        <p:blipFill>
          <a:blip r:embed="rId2">
            <a:extLst/>
          </a:blip>
          <a:stretch>
            <a:fillRect/>
          </a:stretch>
        </p:blipFill>
        <p:spPr>
          <a:xfrm>
            <a:off x="6178550" y="2057400"/>
            <a:ext cx="2965450" cy="35814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56">
                                            <p:bg/>
                                          </p:spTgt>
                                        </p:tgtEl>
                                        <p:attrNameLst>
                                          <p:attrName>style.visibility</p:attrName>
                                        </p:attrNameLst>
                                      </p:cBhvr>
                                      <p:to>
                                        <p:strVal val="visible"/>
                                      </p:to>
                                    </p:set>
                                    <p:animEffect filter="wipe(left)" transition="in">
                                      <p:cBhvr>
                                        <p:cTn id="7" dur="500"/>
                                        <p:tgtEl>
                                          <p:spTgt spid="56">
                                            <p:bg/>
                                          </p:spTgt>
                                        </p:tgtEl>
                                      </p:cBhvr>
                                    </p:animEffect>
                                  </p:childTnLst>
                                </p:cTn>
                              </p:par>
                              <p:par>
                                <p:cTn id="8" presetClass="entr" presetSubtype="8" presetID="22" grpId="1" fill="hold">
                                  <p:stCondLst>
                                    <p:cond delay="0"/>
                                  </p:stCondLst>
                                  <p:iterate type="el" backwards="0">
                                    <p:tmAbs val="0"/>
                                  </p:iterate>
                                  <p:childTnLst>
                                    <p:set>
                                      <p:cBhvr>
                                        <p:cTn id="9" fill="hold"/>
                                        <p:tgtEl>
                                          <p:spTgt spid="56">
                                            <p:txEl>
                                              <p:pRg st="0" end="0"/>
                                            </p:txEl>
                                          </p:spTgt>
                                        </p:tgtEl>
                                        <p:attrNameLst>
                                          <p:attrName>style.visibility</p:attrName>
                                        </p:attrNameLst>
                                      </p:cBhvr>
                                      <p:to>
                                        <p:strVal val="visible"/>
                                      </p:to>
                                    </p:set>
                                    <p:animEffect filter="wipe(left)" transition="in">
                                      <p:cBhvr>
                                        <p:cTn id="10" dur="500"/>
                                        <p:tgtEl>
                                          <p:spTgt spid="5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56">
                                            <p:txEl>
                                              <p:pRg st="1" end="1"/>
                                            </p:txEl>
                                          </p:spTgt>
                                        </p:tgtEl>
                                        <p:attrNameLst>
                                          <p:attrName>style.visibility</p:attrName>
                                        </p:attrNameLst>
                                      </p:cBhvr>
                                      <p:to>
                                        <p:strVal val="visible"/>
                                      </p:to>
                                    </p:set>
                                    <p:animEffect filter="wipe(left)" transition="in">
                                      <p:cBhvr>
                                        <p:cTn id="15" dur="500"/>
                                        <p:tgtEl>
                                          <p:spTgt spid="5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56">
                                            <p:txEl>
                                              <p:pRg st="2" end="2"/>
                                            </p:txEl>
                                          </p:spTgt>
                                        </p:tgtEl>
                                        <p:attrNameLst>
                                          <p:attrName>style.visibility</p:attrName>
                                        </p:attrNameLst>
                                      </p:cBhvr>
                                      <p:to>
                                        <p:strVal val="visible"/>
                                      </p:to>
                                    </p:set>
                                    <p:animEffect filter="wipe(left)" transition="in">
                                      <p:cBhvr>
                                        <p:cTn id="20" dur="500"/>
                                        <p:tgtEl>
                                          <p:spTgt spid="5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1" fill="hold">
                                  <p:stCondLst>
                                    <p:cond delay="0"/>
                                  </p:stCondLst>
                                  <p:iterate type="el" backwards="0">
                                    <p:tmAbs val="0"/>
                                  </p:iterate>
                                  <p:childTnLst>
                                    <p:set>
                                      <p:cBhvr>
                                        <p:cTn id="24" fill="hold"/>
                                        <p:tgtEl>
                                          <p:spTgt spid="56">
                                            <p:txEl>
                                              <p:pRg st="3" end="3"/>
                                            </p:txEl>
                                          </p:spTgt>
                                        </p:tgtEl>
                                        <p:attrNameLst>
                                          <p:attrName>style.visibility</p:attrName>
                                        </p:attrNameLst>
                                      </p:cBhvr>
                                      <p:to>
                                        <p:strVal val="visible"/>
                                      </p:to>
                                    </p:set>
                                    <p:animEffect filter="wipe(left)" transition="in">
                                      <p:cBhvr>
                                        <p:cTn id="25" dur="500"/>
                                        <p:tgtEl>
                                          <p:spTgt spid="5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8" presetID="22" grpId="1" fill="hold">
                                  <p:stCondLst>
                                    <p:cond delay="0"/>
                                  </p:stCondLst>
                                  <p:iterate type="el" backwards="0">
                                    <p:tmAbs val="0"/>
                                  </p:iterate>
                                  <p:childTnLst>
                                    <p:set>
                                      <p:cBhvr>
                                        <p:cTn id="29" fill="hold"/>
                                        <p:tgtEl>
                                          <p:spTgt spid="56">
                                            <p:txEl>
                                              <p:pRg st="4" end="4"/>
                                            </p:txEl>
                                          </p:spTgt>
                                        </p:tgtEl>
                                        <p:attrNameLst>
                                          <p:attrName>style.visibility</p:attrName>
                                        </p:attrNameLst>
                                      </p:cBhvr>
                                      <p:to>
                                        <p:strVal val="visible"/>
                                      </p:to>
                                    </p:set>
                                    <p:animEffect filter="wipe(left)" transition="in">
                                      <p:cBhvr>
                                        <p:cTn id="30" dur="500"/>
                                        <p:tgtEl>
                                          <p:spTgt spid="5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0" presetID="10" grpId="2" fill="hold">
                                  <p:stCondLst>
                                    <p:cond delay="0"/>
                                  </p:stCondLst>
                                  <p:iterate type="el" backwards="0">
                                    <p:tmAbs val="0"/>
                                  </p:iterate>
                                  <p:childTnLst>
                                    <p:set>
                                      <p:cBhvr>
                                        <p:cTn id="34" fill="hold"/>
                                        <p:tgtEl>
                                          <p:spTgt spid="57"/>
                                        </p:tgtEl>
                                        <p:attrNameLst>
                                          <p:attrName>style.visibility</p:attrName>
                                        </p:attrNameLst>
                                      </p:cBhvr>
                                      <p:to>
                                        <p:strVal val="visible"/>
                                      </p:to>
                                    </p:set>
                                    <p:animEffect filter="fade" transition="in">
                                      <p:cBhvr>
                                        <p:cTn id="35" dur="500"/>
                                        <p:tgtEl>
                                          <p:spTgt spid="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 grpId="2"/>
      <p:bldP build="p" bldLvl="1" animBg="1" rev="0" advAuto="0" spid="56"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ph type="title" idx="4294967295"/>
          </p:nvPr>
        </p:nvSpPr>
        <p:spPr>
          <a:xfrm>
            <a:off x="457200" y="277812"/>
            <a:ext cx="8229600" cy="11398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859536">
              <a:defRPr sz="3948">
                <a:effectLst>
                  <a:outerShdw sx="100000" sy="100000" kx="0" ky="0" algn="b" rotWithShape="0" blurRad="11938" dist="23876" dir="2700000">
                    <a:srgbClr val="000000"/>
                  </a:outerShdw>
                </a:effectLst>
              </a:defRPr>
            </a:lvl1pPr>
          </a:lstStyle>
          <a:p>
            <a:pPr lvl="0">
              <a:defRPr sz="1800">
                <a:solidFill>
                  <a:srgbClr val="000000"/>
                </a:solidFill>
                <a:effectLst/>
              </a:defRPr>
            </a:pPr>
            <a:r>
              <a:rPr sz="3948">
                <a:solidFill>
                  <a:srgbClr val="FFFFCC"/>
                </a:solidFill>
                <a:effectLst>
                  <a:outerShdw sx="100000" sy="100000" kx="0" ky="0" algn="b" rotWithShape="0" blurRad="11938" dist="23876" dir="2700000">
                    <a:srgbClr val="000000"/>
                  </a:outerShdw>
                </a:effectLst>
              </a:rPr>
              <a:t>The Renaissance in Northern Europe</a:t>
            </a:r>
          </a:p>
        </p:txBody>
      </p:sp>
      <p:sp>
        <p:nvSpPr>
          <p:cNvPr id="60" name="Shape 60"/>
          <p:cNvSpPr/>
          <p:nvPr>
            <p:ph type="body" idx="4294967295"/>
          </p:nvPr>
        </p:nvSpPr>
        <p:spPr>
          <a:xfrm>
            <a:off x="457200" y="1600200"/>
            <a:ext cx="8229600" cy="453072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14312" indent="-214312">
              <a:lnSpc>
                <a:spcPct val="90000"/>
              </a:lnSpc>
              <a:spcBef>
                <a:spcPts val="400"/>
              </a:spcBef>
              <a:defRPr sz="1800">
                <a:solidFill>
                  <a:srgbClr val="000000"/>
                </a:solidFill>
              </a:defRPr>
            </a:pPr>
            <a:r>
              <a:rPr sz="2000">
                <a:solidFill>
                  <a:srgbClr val="FFFFFF"/>
                </a:solidFill>
                <a:effectLst>
                  <a:outerShdw sx="100000" sy="100000" kx="0" ky="0" algn="b" rotWithShape="0" blurRad="12700" dist="25400" dir="2700000">
                    <a:srgbClr val="000000"/>
                  </a:outerShdw>
                </a:effectLst>
              </a:rPr>
              <a:t>In Northern Europe &amp; Spain, the Renaissance took a different form.  For one thing, feudalism, with its traditions of knighthood and chivalry, was stronger in northern Europe than in Italy.  Therefore, kings , queens &amp; nobles, rather than merchants and bankers were the chief patrons of the arts.</a:t>
            </a:r>
            <a:endParaRPr sz="2000">
              <a:solidFill>
                <a:srgbClr val="FFFFFF"/>
              </a:solidFill>
              <a:effectLst>
                <a:outerShdw sx="100000" sy="100000" kx="0" ky="0" algn="b" rotWithShape="0" blurRad="12700" dist="25400" dir="2700000">
                  <a:srgbClr val="000000"/>
                </a:outerShdw>
              </a:effectLst>
            </a:endParaRPr>
          </a:p>
          <a:p>
            <a:pPr lvl="0" marL="214312" indent="-214312">
              <a:lnSpc>
                <a:spcPct val="90000"/>
              </a:lnSpc>
              <a:spcBef>
                <a:spcPts val="400"/>
              </a:spcBef>
              <a:defRPr sz="1800">
                <a:solidFill>
                  <a:srgbClr val="000000"/>
                </a:solidFill>
              </a:defRPr>
            </a:pPr>
            <a:r>
              <a:rPr sz="2000">
                <a:solidFill>
                  <a:srgbClr val="FFFFFF"/>
                </a:solidFill>
                <a:effectLst>
                  <a:outerShdw sx="100000" sy="100000" kx="0" ky="0" algn="b" rotWithShape="0" blurRad="12700" dist="25400" dir="2700000">
                    <a:srgbClr val="000000"/>
                  </a:outerShdw>
                </a:effectLst>
              </a:rPr>
              <a:t>Renaissance scholars in northern Europe &amp; Spain took a more traditional approach to religion than some Italian humanists.  They studied classical works but more likely to study the writings of early Christians than of Greeks and Romans.</a:t>
            </a:r>
            <a:endParaRPr sz="2000">
              <a:solidFill>
                <a:srgbClr val="FFFFFF"/>
              </a:solidFill>
              <a:effectLst>
                <a:outerShdw sx="100000" sy="100000" kx="0" ky="0" algn="b" rotWithShape="0" blurRad="12700" dist="25400" dir="2700000">
                  <a:srgbClr val="000000"/>
                </a:outerShdw>
              </a:effectLst>
            </a:endParaRPr>
          </a:p>
          <a:p>
            <a:pPr lvl="0" marL="214312" indent="-214312">
              <a:lnSpc>
                <a:spcPct val="90000"/>
              </a:lnSpc>
              <a:spcBef>
                <a:spcPts val="400"/>
              </a:spcBef>
              <a:defRPr sz="1800">
                <a:solidFill>
                  <a:srgbClr val="000000"/>
                </a:solidFill>
              </a:defRPr>
            </a:pPr>
            <a:r>
              <a:rPr sz="2000">
                <a:solidFill>
                  <a:srgbClr val="FFFFFF"/>
                </a:solidFill>
                <a:effectLst>
                  <a:outerShdw sx="100000" sy="100000" kx="0" ky="0" algn="b" rotWithShape="0" blurRad="12700" dist="25400" dir="2700000">
                    <a:srgbClr val="000000"/>
                  </a:outerShdw>
                </a:effectLst>
              </a:rPr>
              <a:t>Northern European humanists devoted their time to uncovering what they believed was the simpler, purer faith of the early Christians.</a:t>
            </a:r>
            <a:endParaRPr sz="2000">
              <a:solidFill>
                <a:srgbClr val="FFFFFF"/>
              </a:solidFill>
              <a:effectLst>
                <a:outerShdw sx="100000" sy="100000" kx="0" ky="0" algn="b" rotWithShape="0" blurRad="12700" dist="25400" dir="2700000">
                  <a:srgbClr val="000000"/>
                </a:outerShdw>
              </a:effectLst>
            </a:endParaRPr>
          </a:p>
          <a:p>
            <a:pPr lvl="0" marL="214312" indent="-214312">
              <a:lnSpc>
                <a:spcPct val="90000"/>
              </a:lnSpc>
              <a:spcBef>
                <a:spcPts val="400"/>
              </a:spcBef>
              <a:defRPr sz="1800">
                <a:solidFill>
                  <a:srgbClr val="000000"/>
                </a:solidFill>
              </a:defRPr>
            </a:pPr>
            <a:r>
              <a:rPr sz="2000">
                <a:solidFill>
                  <a:srgbClr val="FFFFFF"/>
                </a:solidFill>
                <a:effectLst>
                  <a:outerShdw sx="100000" sy="100000" kx="0" ky="0" algn="b" rotWithShape="0" blurRad="12700" dist="25400" dir="2700000">
                    <a:srgbClr val="000000"/>
                  </a:outerShdw>
                </a:effectLst>
              </a:rPr>
              <a:t>People during the Renaissance were more concerned with achieving worldly success.  Yet they maintained a strong faith in Christianity.</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60">
                                            <p:bg/>
                                          </p:spTgt>
                                        </p:tgtEl>
                                        <p:attrNameLst>
                                          <p:attrName>style.visibility</p:attrName>
                                        </p:attrNameLst>
                                      </p:cBhvr>
                                      <p:to>
                                        <p:strVal val="visible"/>
                                      </p:to>
                                    </p:set>
                                    <p:animEffect filter="wipe(left)" transition="in">
                                      <p:cBhvr>
                                        <p:cTn id="7" dur="500"/>
                                        <p:tgtEl>
                                          <p:spTgt spid="60">
                                            <p:bg/>
                                          </p:spTgt>
                                        </p:tgtEl>
                                      </p:cBhvr>
                                    </p:animEffect>
                                  </p:childTnLst>
                                </p:cTn>
                              </p:par>
                              <p:par>
                                <p:cTn id="8" presetClass="entr" presetSubtype="8" presetID="22" grpId="1" fill="hold">
                                  <p:stCondLst>
                                    <p:cond delay="0"/>
                                  </p:stCondLst>
                                  <p:iterate type="el" backwards="0">
                                    <p:tmAbs val="0"/>
                                  </p:iterate>
                                  <p:childTnLst>
                                    <p:set>
                                      <p:cBhvr>
                                        <p:cTn id="9" fill="hold"/>
                                        <p:tgtEl>
                                          <p:spTgt spid="60">
                                            <p:txEl>
                                              <p:pRg st="0" end="0"/>
                                            </p:txEl>
                                          </p:spTgt>
                                        </p:tgtEl>
                                        <p:attrNameLst>
                                          <p:attrName>style.visibility</p:attrName>
                                        </p:attrNameLst>
                                      </p:cBhvr>
                                      <p:to>
                                        <p:strVal val="visible"/>
                                      </p:to>
                                    </p:set>
                                    <p:animEffect filter="wipe(left)" transition="in">
                                      <p:cBhvr>
                                        <p:cTn id="10" dur="500"/>
                                        <p:tgtEl>
                                          <p:spTgt spid="6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60">
                                            <p:txEl>
                                              <p:pRg st="1" end="1"/>
                                            </p:txEl>
                                          </p:spTgt>
                                        </p:tgtEl>
                                        <p:attrNameLst>
                                          <p:attrName>style.visibility</p:attrName>
                                        </p:attrNameLst>
                                      </p:cBhvr>
                                      <p:to>
                                        <p:strVal val="visible"/>
                                      </p:to>
                                    </p:set>
                                    <p:animEffect filter="wipe(left)" transition="in">
                                      <p:cBhvr>
                                        <p:cTn id="15" dur="500"/>
                                        <p:tgtEl>
                                          <p:spTgt spid="6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60">
                                            <p:txEl>
                                              <p:pRg st="2" end="2"/>
                                            </p:txEl>
                                          </p:spTgt>
                                        </p:tgtEl>
                                        <p:attrNameLst>
                                          <p:attrName>style.visibility</p:attrName>
                                        </p:attrNameLst>
                                      </p:cBhvr>
                                      <p:to>
                                        <p:strVal val="visible"/>
                                      </p:to>
                                    </p:set>
                                    <p:animEffect filter="wipe(left)" transition="in">
                                      <p:cBhvr>
                                        <p:cTn id="20" dur="500"/>
                                        <p:tgtEl>
                                          <p:spTgt spid="6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1" fill="hold">
                                  <p:stCondLst>
                                    <p:cond delay="0"/>
                                  </p:stCondLst>
                                  <p:iterate type="el" backwards="0">
                                    <p:tmAbs val="0"/>
                                  </p:iterate>
                                  <p:childTnLst>
                                    <p:set>
                                      <p:cBhvr>
                                        <p:cTn id="24" fill="hold"/>
                                        <p:tgtEl>
                                          <p:spTgt spid="60">
                                            <p:txEl>
                                              <p:pRg st="3" end="3"/>
                                            </p:txEl>
                                          </p:spTgt>
                                        </p:tgtEl>
                                        <p:attrNameLst>
                                          <p:attrName>style.visibility</p:attrName>
                                        </p:attrNameLst>
                                      </p:cBhvr>
                                      <p:to>
                                        <p:strVal val="visible"/>
                                      </p:to>
                                    </p:set>
                                    <p:animEffect filter="wipe(left)" transition="in">
                                      <p:cBhvr>
                                        <p:cTn id="25" dur="500"/>
                                        <p:tgtEl>
                                          <p:spTgt spid="60">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60"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 name="Shape 62"/>
          <p:cNvSpPr/>
          <p:nvPr>
            <p:ph type="title" idx="4294967295"/>
          </p:nvPr>
        </p:nvSpPr>
        <p:spPr>
          <a:xfrm>
            <a:off x="457200" y="277812"/>
            <a:ext cx="8229600" cy="11398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896111">
              <a:defRPr sz="4116">
                <a:effectLst>
                  <a:outerShdw sx="100000" sy="100000" kx="0" ky="0" algn="b" rotWithShape="0" blurRad="12446" dist="24892" dir="2700000">
                    <a:srgbClr val="000000"/>
                  </a:outerShdw>
                </a:effectLst>
              </a:defRPr>
            </a:lvl1pPr>
          </a:lstStyle>
          <a:p>
            <a:pPr lvl="0">
              <a:defRPr sz="1800">
                <a:solidFill>
                  <a:srgbClr val="000000"/>
                </a:solidFill>
                <a:effectLst/>
              </a:defRPr>
            </a:pPr>
            <a:r>
              <a:rPr sz="4116">
                <a:solidFill>
                  <a:srgbClr val="FFFFCC"/>
                </a:solidFill>
                <a:effectLst>
                  <a:outerShdw sx="100000" sy="100000" kx="0" ky="0" algn="b" rotWithShape="0" blurRad="12446" dist="24892" dir="2700000">
                    <a:srgbClr val="000000"/>
                  </a:outerShdw>
                </a:effectLst>
              </a:rPr>
              <a:t>Art &amp; Literature of the Renaissance</a:t>
            </a:r>
          </a:p>
        </p:txBody>
      </p:sp>
      <p:sp>
        <p:nvSpPr>
          <p:cNvPr id="63" name="Shape 63"/>
          <p:cNvSpPr/>
          <p:nvPr>
            <p:ph type="body" idx="4294967295"/>
          </p:nvPr>
        </p:nvSpPr>
        <p:spPr>
          <a:xfrm>
            <a:off x="457200" y="1600200"/>
            <a:ext cx="8229600" cy="453072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57175" indent="-257175">
              <a:spcBef>
                <a:spcPts val="500"/>
              </a:spcBef>
              <a:defRPr sz="1800">
                <a:solidFill>
                  <a:srgbClr val="000000"/>
                </a:solidFill>
              </a:defRPr>
            </a:pPr>
            <a:r>
              <a:rPr sz="2400">
                <a:solidFill>
                  <a:srgbClr val="FFFFFF"/>
                </a:solidFill>
                <a:effectLst>
                  <a:outerShdw sx="100000" sy="100000" kx="0" ky="0" algn="b" rotWithShape="0" blurRad="12700" dist="25400" dir="2700000">
                    <a:srgbClr val="000000"/>
                  </a:outerShdw>
                </a:effectLst>
              </a:rPr>
              <a:t>During the Middle Ages, painters and sculptors decorated many churches and cathedrals but they received little individual recognition for their work.  As a result, the names of only a few medieval artists are known today.</a:t>
            </a:r>
            <a:endParaRPr sz="2400">
              <a:solidFill>
                <a:srgbClr val="FFFFFF"/>
              </a:solidFill>
              <a:effectLst>
                <a:outerShdw sx="100000" sy="100000" kx="0" ky="0" algn="b" rotWithShape="0" blurRad="12700" dist="25400" dir="2700000">
                  <a:srgbClr val="000000"/>
                </a:outerShdw>
              </a:effectLst>
            </a:endParaRPr>
          </a:p>
          <a:p>
            <a:pPr lvl="0" marL="257175" indent="-257175">
              <a:spcBef>
                <a:spcPts val="500"/>
              </a:spcBef>
              <a:defRPr sz="1800">
                <a:solidFill>
                  <a:srgbClr val="000000"/>
                </a:solidFill>
              </a:defRPr>
            </a:pPr>
            <a:r>
              <a:rPr sz="2400">
                <a:solidFill>
                  <a:srgbClr val="FFFFFF"/>
                </a:solidFill>
                <a:effectLst>
                  <a:outerShdw sx="100000" sy="100000" kx="0" ky="0" algn="b" rotWithShape="0" blurRad="12700" dist="25400" dir="2700000">
                    <a:srgbClr val="000000"/>
                  </a:outerShdw>
                </a:effectLst>
              </a:rPr>
              <a:t>In contrast, dozens of Renaissance artists are well known today.  Popes, rulers, merchants, and bankers competed for their services.   </a:t>
            </a:r>
            <a:endParaRPr sz="2400">
              <a:solidFill>
                <a:srgbClr val="FFFFFF"/>
              </a:solidFill>
              <a:effectLst>
                <a:outerShdw sx="100000" sy="100000" kx="0" ky="0" algn="b" rotWithShape="0" blurRad="12700" dist="25400" dir="2700000">
                  <a:srgbClr val="000000"/>
                </a:outerShdw>
              </a:effectLst>
            </a:endParaRPr>
          </a:p>
          <a:p>
            <a:pPr lvl="0" marL="257175" indent="-257175">
              <a:spcBef>
                <a:spcPts val="500"/>
              </a:spcBef>
              <a:defRPr sz="1800">
                <a:solidFill>
                  <a:srgbClr val="000000"/>
                </a:solidFill>
              </a:defRPr>
            </a:pPr>
            <a:r>
              <a:rPr sz="2400">
                <a:solidFill>
                  <a:srgbClr val="FFFFFF"/>
                </a:solidFill>
                <a:effectLst>
                  <a:outerShdw sx="100000" sy="100000" kx="0" ky="0" algn="b" rotWithShape="0" blurRad="12700" dist="25400" dir="2700000">
                    <a:srgbClr val="000000"/>
                  </a:outerShdw>
                </a:effectLst>
              </a:rPr>
              <a:t>Renaissance artists proudly accepted the fame that their creative genius brought.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63">
                                            <p:bg/>
                                          </p:spTgt>
                                        </p:tgtEl>
                                        <p:attrNameLst>
                                          <p:attrName>style.visibility</p:attrName>
                                        </p:attrNameLst>
                                      </p:cBhvr>
                                      <p:to>
                                        <p:strVal val="visible"/>
                                      </p:to>
                                    </p:set>
                                    <p:animEffect filter="wipe(left)" transition="in">
                                      <p:cBhvr>
                                        <p:cTn id="7" dur="500"/>
                                        <p:tgtEl>
                                          <p:spTgt spid="63">
                                            <p:bg/>
                                          </p:spTgt>
                                        </p:tgtEl>
                                      </p:cBhvr>
                                    </p:animEffect>
                                  </p:childTnLst>
                                </p:cTn>
                              </p:par>
                              <p:par>
                                <p:cTn id="8" presetClass="entr" presetSubtype="8" presetID="22" grpId="1" fill="hold">
                                  <p:stCondLst>
                                    <p:cond delay="0"/>
                                  </p:stCondLst>
                                  <p:iterate type="el" backwards="0">
                                    <p:tmAbs val="0"/>
                                  </p:iterate>
                                  <p:childTnLst>
                                    <p:set>
                                      <p:cBhvr>
                                        <p:cTn id="9" fill="hold"/>
                                        <p:tgtEl>
                                          <p:spTgt spid="63">
                                            <p:txEl>
                                              <p:pRg st="0" end="0"/>
                                            </p:txEl>
                                          </p:spTgt>
                                        </p:tgtEl>
                                        <p:attrNameLst>
                                          <p:attrName>style.visibility</p:attrName>
                                        </p:attrNameLst>
                                      </p:cBhvr>
                                      <p:to>
                                        <p:strVal val="visible"/>
                                      </p:to>
                                    </p:set>
                                    <p:animEffect filter="wipe(left)" transition="in">
                                      <p:cBhvr>
                                        <p:cTn id="10" dur="500"/>
                                        <p:tgtEl>
                                          <p:spTgt spid="6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63">
                                            <p:txEl>
                                              <p:pRg st="1" end="1"/>
                                            </p:txEl>
                                          </p:spTgt>
                                        </p:tgtEl>
                                        <p:attrNameLst>
                                          <p:attrName>style.visibility</p:attrName>
                                        </p:attrNameLst>
                                      </p:cBhvr>
                                      <p:to>
                                        <p:strVal val="visible"/>
                                      </p:to>
                                    </p:set>
                                    <p:animEffect filter="wipe(left)" transition="in">
                                      <p:cBhvr>
                                        <p:cTn id="15" dur="500"/>
                                        <p:tgtEl>
                                          <p:spTgt spid="6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63">
                                            <p:txEl>
                                              <p:pRg st="2" end="2"/>
                                            </p:txEl>
                                          </p:spTgt>
                                        </p:tgtEl>
                                        <p:attrNameLst>
                                          <p:attrName>style.visibility</p:attrName>
                                        </p:attrNameLst>
                                      </p:cBhvr>
                                      <p:to>
                                        <p:strVal val="visible"/>
                                      </p:to>
                                    </p:set>
                                    <p:animEffect filter="wipe(left)" transition="in">
                                      <p:cBhvr>
                                        <p:cTn id="20" dur="500"/>
                                        <p:tgtEl>
                                          <p:spTgt spid="63">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63" grpId="1"/>
    </p:bldLst>
  </p:timing>
</p:sld>
</file>

<file path=ppt/theme/theme1.xml><?xml version="1.0" encoding="utf-8"?>
<a:theme xmlns:a="http://schemas.openxmlformats.org/drawingml/2006/main" xmlns:r="http://schemas.openxmlformats.org/officeDocument/2006/relationships" name="Default">
  <a:themeElements>
    <a:clrScheme name="Default">
      <a:dk1>
        <a:srgbClr val="808080"/>
      </a:dk1>
      <a:lt1>
        <a:srgbClr val="800000"/>
      </a:lt1>
      <a:dk2>
        <a:srgbClr val="A7A7A7"/>
      </a:dk2>
      <a:lt2>
        <a:srgbClr val="535353"/>
      </a:lt2>
      <a:accent1>
        <a:srgbClr val="FF3300"/>
      </a:accent1>
      <a:accent2>
        <a:srgbClr val="707070"/>
      </a:accent2>
      <a:accent3>
        <a:srgbClr val="BFAAAA"/>
      </a:accent3>
      <a:accent4>
        <a:srgbClr val="DADADA"/>
      </a:accent4>
      <a:accent5>
        <a:srgbClr val="FFADAA"/>
      </a:accent5>
      <a:accent6>
        <a:srgbClr val="919191"/>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3300"/>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8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3300"/>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8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FF3300"/>
      </a:accent1>
      <a:accent2>
        <a:srgbClr val="707070"/>
      </a:accent2>
      <a:accent3>
        <a:srgbClr val="BFAAAA"/>
      </a:accent3>
      <a:accent4>
        <a:srgbClr val="DADADA"/>
      </a:accent4>
      <a:accent5>
        <a:srgbClr val="FFADAA"/>
      </a:accent5>
      <a:accent6>
        <a:srgbClr val="919191"/>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3300"/>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8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3300"/>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8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