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800">
        <a:solidFill>
          <a:srgbClr val="6C6963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D0D4D5"/>
          </a:solidFill>
        </a:fill>
      </a:tcStyle>
    </a:wholeTbl>
    <a:band2H>
      <a:tcTxStyle b="def" i="def"/>
      <a:tcStyle>
        <a:tcBdr/>
        <a:fill>
          <a:solidFill>
            <a:srgbClr val="E9EBEB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5B7376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381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5B7376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381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5B737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ECDCCD"/>
          </a:solidFill>
        </a:fill>
      </a:tcStyle>
    </a:wholeTbl>
    <a:band2H>
      <a:tcTxStyle b="def" i="def"/>
      <a:tcStyle>
        <a:tcBdr/>
        <a:fill>
          <a:solidFill>
            <a:srgbClr val="F6EEE8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CC943D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381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CC943D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381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CC943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D8CFD0"/>
          </a:solidFill>
        </a:fill>
      </a:tcStyle>
    </a:wholeTbl>
    <a:band2H>
      <a:tcTxStyle b="def" i="def"/>
      <a:tcStyle>
        <a:tcBdr/>
        <a:fill>
          <a:solidFill>
            <a:srgbClr val="EC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83525A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381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83525A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381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83525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 b="def" i="def"/>
      <a:tcStyle>
        <a:tcBdr/>
        <a:fill>
          <a:solidFill>
            <a:srgbClr val="092C6C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7376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C6963"/>
              </a:solidFill>
              <a:prstDash val="solid"/>
              <a:bevel/>
            </a:ln>
          </a:top>
          <a:bottom>
            <a:ln w="254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92C6C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C6963"/>
              </a:solidFill>
              <a:prstDash val="solid"/>
              <a:bevel/>
            </a:ln>
          </a:top>
          <a:bottom>
            <a:ln w="254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737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D3D3D2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6C6963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38100" cap="flat">
              <a:solidFill>
                <a:srgbClr val="092C6C"/>
              </a:solidFill>
              <a:prstDash val="solid"/>
              <a:bevel/>
            </a:ln>
          </a:top>
          <a:bottom>
            <a:ln w="127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6C696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bevel/>
            </a:ln>
          </a:left>
          <a:right>
            <a:ln w="12700" cap="flat">
              <a:solidFill>
                <a:srgbClr val="092C6C"/>
              </a:solidFill>
              <a:prstDash val="solid"/>
              <a:bevel/>
            </a:ln>
          </a:right>
          <a:top>
            <a:ln w="12700" cap="flat">
              <a:solidFill>
                <a:srgbClr val="092C6C"/>
              </a:solidFill>
              <a:prstDash val="solid"/>
              <a:bevel/>
            </a:ln>
          </a:top>
          <a:bottom>
            <a:ln w="38100" cap="flat">
              <a:solidFill>
                <a:srgbClr val="092C6C"/>
              </a:solidFill>
              <a:prstDash val="solid"/>
              <a:bevel/>
            </a:ln>
          </a:bottom>
          <a:insideH>
            <a:ln w="12700" cap="flat">
              <a:solidFill>
                <a:srgbClr val="092C6C"/>
              </a:solidFill>
              <a:prstDash val="solid"/>
              <a:bevel/>
            </a:ln>
          </a:insideH>
          <a:insideV>
            <a:ln w="12700" cap="flat">
              <a:solidFill>
                <a:srgbClr val="092C6C"/>
              </a:solidFill>
              <a:prstDash val="solid"/>
              <a:bevel/>
            </a:ln>
          </a:insideV>
        </a:tcBdr>
        <a:fill>
          <a:solidFill>
            <a:srgbClr val="6C696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bevel/>
            </a:ln>
          </a:left>
          <a:right>
            <a:ln w="12700" cap="flat">
              <a:solidFill>
                <a:srgbClr val="6C6963"/>
              </a:solidFill>
              <a:prstDash val="solid"/>
              <a:bevel/>
            </a:ln>
          </a:right>
          <a:top>
            <a:ln w="12700" cap="flat">
              <a:solidFill>
                <a:srgbClr val="6C6963"/>
              </a:solidFill>
              <a:prstDash val="solid"/>
              <a:bevel/>
            </a:ln>
          </a:top>
          <a:bottom>
            <a:ln w="127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solidFill>
                <a:srgbClr val="6C6963"/>
              </a:solidFill>
              <a:prstDash val="solid"/>
              <a:bevel/>
            </a:ln>
          </a:insideH>
          <a:insideV>
            <a:ln w="12700" cap="flat">
              <a:solidFill>
                <a:srgbClr val="6C6963"/>
              </a:solidFill>
              <a:prstDash val="solid"/>
              <a:bevel/>
            </a:ln>
          </a:insideV>
        </a:tcBdr>
        <a:fill>
          <a:solidFill>
            <a:srgbClr val="6C69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bevel/>
            </a:ln>
          </a:left>
          <a:right>
            <a:ln w="12700" cap="flat">
              <a:solidFill>
                <a:srgbClr val="6C6963"/>
              </a:solidFill>
              <a:prstDash val="solid"/>
              <a:bevel/>
            </a:ln>
          </a:right>
          <a:top>
            <a:ln w="12700" cap="flat">
              <a:solidFill>
                <a:srgbClr val="6C6963"/>
              </a:solidFill>
              <a:prstDash val="solid"/>
              <a:bevel/>
            </a:ln>
          </a:top>
          <a:bottom>
            <a:ln w="127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solidFill>
                <a:srgbClr val="6C6963"/>
              </a:solidFill>
              <a:prstDash val="solid"/>
              <a:bevel/>
            </a:ln>
          </a:insideH>
          <a:insideV>
            <a:ln w="12700" cap="flat">
              <a:solidFill>
                <a:srgbClr val="6C6963"/>
              </a:solidFill>
              <a:prstDash val="solid"/>
              <a:bevel/>
            </a:ln>
          </a:insideV>
        </a:tcBdr>
        <a:fill>
          <a:solidFill>
            <a:srgbClr val="6C6963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bevel/>
            </a:ln>
          </a:left>
          <a:right>
            <a:ln w="12700" cap="flat">
              <a:solidFill>
                <a:srgbClr val="6C6963"/>
              </a:solidFill>
              <a:prstDash val="solid"/>
              <a:bevel/>
            </a:ln>
          </a:right>
          <a:top>
            <a:ln w="50800" cap="flat">
              <a:solidFill>
                <a:srgbClr val="6C6963"/>
              </a:solidFill>
              <a:prstDash val="solid"/>
              <a:bevel/>
            </a:ln>
          </a:top>
          <a:bottom>
            <a:ln w="127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solidFill>
                <a:srgbClr val="6C6963"/>
              </a:solidFill>
              <a:prstDash val="solid"/>
              <a:bevel/>
            </a:ln>
          </a:insideH>
          <a:insideV>
            <a:ln w="12700" cap="flat">
              <a:solidFill>
                <a:srgbClr val="6C6963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bevel/>
            </a:ln>
          </a:left>
          <a:right>
            <a:ln w="12700" cap="flat">
              <a:solidFill>
                <a:srgbClr val="6C6963"/>
              </a:solidFill>
              <a:prstDash val="solid"/>
              <a:bevel/>
            </a:ln>
          </a:right>
          <a:top>
            <a:ln w="12700" cap="flat">
              <a:solidFill>
                <a:srgbClr val="6C6963"/>
              </a:solidFill>
              <a:prstDash val="solid"/>
              <a:bevel/>
            </a:ln>
          </a:top>
          <a:bottom>
            <a:ln w="25400" cap="flat">
              <a:solidFill>
                <a:srgbClr val="6C6963"/>
              </a:solidFill>
              <a:prstDash val="solid"/>
              <a:bevel/>
            </a:ln>
          </a:bottom>
          <a:insideH>
            <a:ln w="12700" cap="flat">
              <a:solidFill>
                <a:srgbClr val="6C6963"/>
              </a:solidFill>
              <a:prstDash val="solid"/>
              <a:bevel/>
            </a:ln>
          </a:insideH>
          <a:insideV>
            <a:ln w="12700" cap="flat">
              <a:solidFill>
                <a:srgbClr val="6C6963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825500" y="0"/>
            <a:ext cx="11836400" cy="44831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825500" y="5346700"/>
            <a:ext cx="11836400" cy="42926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5" y="5083509"/>
            <a:ext cx="1956623" cy="304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431800" y="0"/>
            <a:ext cx="6477000" cy="477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431800" y="5715000"/>
            <a:ext cx="6464300" cy="4038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762000" y="0"/>
            <a:ext cx="11480800" cy="2286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762000" y="252813"/>
            <a:ext cx="11480800" cy="17803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762000" y="2033186"/>
            <a:ext cx="5334000" cy="7071528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  <a:endParaRPr sz="3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  <a:endParaRPr sz="3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  <a:endParaRPr sz="3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  <a:endParaRPr sz="3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175380"/>
            <a:ext cx="11480800" cy="193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110619"/>
            <a:ext cx="11480800" cy="703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Your Culture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Your Name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1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69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" name="Shape 72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Written Records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75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" name="Shape 78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Architecture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3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81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Shape 84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 Arts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Celebrations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5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93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Shape 96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Recreation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Worldview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282592" y="800099"/>
            <a:ext cx="12426916" cy="6753277"/>
            <a:chOff x="-1" y="0"/>
            <a:chExt cx="12426914" cy="6753276"/>
          </a:xfrm>
        </p:grpSpPr>
        <p:pic>
          <p:nvPicPr>
            <p:cNvPr id="102" name="108150108_3243x2163.jpeg"/>
            <p:cNvPicPr/>
            <p:nvPr/>
          </p:nvPicPr>
          <p:blipFill>
            <a:blip r:embed="rId2">
              <a:extLst/>
            </a:blip>
            <a:srcRect l="0" t="9287" r="0" b="9444"/>
            <a:stretch>
              <a:fillRect/>
            </a:stretch>
          </p:blipFill>
          <p:spPr>
            <a:xfrm>
              <a:off x="12698" y="12699"/>
              <a:ext cx="12388816" cy="6715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image1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12426916" cy="6753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Timeline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Works Cited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08150108_3243x2163.jpeg"/>
          <p:cNvPicPr/>
          <p:nvPr/>
        </p:nvPicPr>
        <p:blipFill>
          <a:blip r:embed="rId2">
            <a:extLst/>
          </a:blip>
          <a:srcRect l="5788" t="129" r="5742" b="387"/>
          <a:stretch>
            <a:fillRect/>
          </a:stretch>
        </p:blipFill>
        <p:spPr>
          <a:xfrm>
            <a:off x="0" y="-1"/>
            <a:ext cx="13004800" cy="975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39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Shape 42"/>
          <p:cNvSpPr/>
          <p:nvPr>
            <p:ph type="title"/>
          </p:nvPr>
        </p:nvSpPr>
        <p:spPr>
          <a:xfrm>
            <a:off x="762000" y="571500"/>
            <a:ext cx="11480800" cy="1524000"/>
          </a:xfrm>
          <a:prstGeom prst="rect">
            <a:avLst/>
          </a:prstGeom>
        </p:spPr>
        <p:txBody>
          <a:bodyPr/>
          <a:lstStyle>
            <a:lvl1pPr defTabSz="385572">
              <a:defRPr sz="4800">
                <a:effectLst>
                  <a:outerShdw sx="100000" sy="100000" kx="0" ky="0" algn="b" rotWithShape="0" blurRad="12700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6C6963"/>
                </a:solidFill>
                <a:effectLst>
                  <a:outerShdw sx="100000" sy="100000" kx="0" ky="0" algn="b" rotWithShape="0" blurRad="12700" dist="16764" dir="15900000">
                    <a:srgbClr val="595650">
                      <a:alpha val="33000"/>
                    </a:srgbClr>
                  </a:outerShdw>
                </a:effectLst>
              </a:rPr>
              <a:t>How Their Geography and Climate Affected Their Movement Patterns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>
            <a:lvl1pPr defTabSz="385572">
              <a:defRPr sz="4800">
                <a:effectLst>
                  <a:outerShdw sx="100000" sy="100000" kx="0" ky="0" algn="b" rotWithShape="0" blurRad="12700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6C6963"/>
                </a:solidFill>
                <a:effectLst>
                  <a:outerShdw sx="100000" sy="100000" kx="0" ky="0" algn="b" rotWithShape="0" blurRad="12700" dist="16764" dir="15900000">
                    <a:srgbClr val="595650">
                      <a:alpha val="33000"/>
                    </a:srgbClr>
                  </a:outerShdw>
                </a:effectLst>
              </a:rPr>
              <a:t>How Their Geography and Climate Affected Their Technology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>
            <a:lvl1pPr defTabSz="438150">
              <a:defRPr sz="5500"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>
                <a:solidFill>
                  <a:srgbClr val="6C6963"/>
                </a:solidFill>
                <a:effectLst>
                  <a:outerShdw sx="100000" sy="100000" kx="0" ky="0" algn="b" rotWithShape="0" blurRad="25400" dist="19050" dir="15900000">
                    <a:srgbClr val="595650">
                      <a:alpha val="33000"/>
                    </a:srgbClr>
                  </a:outerShdw>
                </a:effectLst>
              </a:rPr>
              <a:t>How They Affected Their Environment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51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" name="Shape 54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Their Government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>
            <a:lvl1pPr defTabSz="479044">
              <a:defRPr sz="6000"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6C6963"/>
                </a:solidFill>
                <a:effectLst>
                  <a:outerShdw sx="100000" sy="100000" kx="0" ky="0" algn="b" rotWithShape="0" blurRad="25400" dist="20828" dir="15900000">
                    <a:srgbClr val="595650">
                      <a:alpha val="33000"/>
                    </a:srgbClr>
                  </a:outerShdw>
                </a:effectLst>
              </a:rPr>
              <a:t>Laws and How They Were Enforced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Resources &amp; Trade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5"/>
          <p:cNvGrpSpPr/>
          <p:nvPr/>
        </p:nvGrpSpPr>
        <p:grpSpPr>
          <a:xfrm>
            <a:off x="6858000" y="2349498"/>
            <a:ext cx="5397500" cy="6451603"/>
            <a:chOff x="0" y="-1"/>
            <a:chExt cx="5397500" cy="6451601"/>
          </a:xfrm>
        </p:grpSpPr>
        <p:pic>
          <p:nvPicPr>
            <p:cNvPr id="63" name="108150108_3243x2163.jpeg"/>
            <p:cNvPicPr/>
            <p:nvPr/>
          </p:nvPicPr>
          <p:blipFill>
            <a:blip r:embed="rId2">
              <a:extLst/>
            </a:blip>
            <a:srcRect l="24973" t="0" r="22773" b="6441"/>
            <a:stretch>
              <a:fillRect/>
            </a:stretch>
          </p:blipFill>
          <p:spPr>
            <a:xfrm>
              <a:off x="12700" y="26025"/>
              <a:ext cx="5359400" cy="6400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5397500" cy="645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hape 66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Religion &amp; Spirituality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6C6963"/>
      </a:dk1>
      <a:lt1>
        <a:srgbClr val="092A6C"/>
      </a:lt1>
      <a:dk2>
        <a:srgbClr val="A7A7A7"/>
      </a:dk2>
      <a:lt2>
        <a:srgbClr val="535353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C6C"/>
        </a:solidFill>
        <a:ln w="25400" cap="flat">
          <a:solidFill>
            <a:srgbClr val="5B7376"/>
          </a:solidFill>
          <a:prstDash val="solid"/>
          <a:bevel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B7376"/>
          </a:solidFill>
          <a:prstDash val="solid"/>
          <a:bevel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C6C"/>
        </a:solidFill>
        <a:ln w="25400" cap="flat">
          <a:solidFill>
            <a:srgbClr val="5B7376"/>
          </a:solidFill>
          <a:prstDash val="solid"/>
          <a:bevel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B7376"/>
          </a:solidFill>
          <a:prstDash val="solid"/>
          <a:bevel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